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tiff" ContentType="image/tiff"/>
  <Default Extension="emf" ContentType="image/x-emf"/>
  <Default Extension="jpeg" ContentType="image/jpeg"/>
  <Default Extension="rels" ContentType="application/vnd.openxmlformats-package.relationships+xml"/>
  <Default Extension="wdp" ContentType="image/vnd.ms-photo"/>
  <Default Extension="gif" ContentType="image/gif"/>
  <Default Extension="wmf" ContentType="image/x-wm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45"/>
  </p:notesMasterIdLst>
  <p:sldIdLst>
    <p:sldId id="256" r:id="rId2"/>
    <p:sldId id="269" r:id="rId3"/>
    <p:sldId id="257" r:id="rId4"/>
    <p:sldId id="263" r:id="rId5"/>
    <p:sldId id="264" r:id="rId6"/>
    <p:sldId id="258" r:id="rId7"/>
    <p:sldId id="303" r:id="rId8"/>
    <p:sldId id="261" r:id="rId9"/>
    <p:sldId id="265" r:id="rId10"/>
    <p:sldId id="262" r:id="rId11"/>
    <p:sldId id="259" r:id="rId12"/>
    <p:sldId id="266" r:id="rId13"/>
    <p:sldId id="267" r:id="rId14"/>
    <p:sldId id="268" r:id="rId15"/>
    <p:sldId id="270" r:id="rId16"/>
    <p:sldId id="275" r:id="rId17"/>
    <p:sldId id="271" r:id="rId18"/>
    <p:sldId id="274" r:id="rId19"/>
    <p:sldId id="278" r:id="rId20"/>
    <p:sldId id="280" r:id="rId21"/>
    <p:sldId id="279" r:id="rId22"/>
    <p:sldId id="276" r:id="rId23"/>
    <p:sldId id="277" r:id="rId24"/>
    <p:sldId id="301" r:id="rId25"/>
    <p:sldId id="302" r:id="rId26"/>
    <p:sldId id="281" r:id="rId27"/>
    <p:sldId id="282" r:id="rId28"/>
    <p:sldId id="283" r:id="rId29"/>
    <p:sldId id="285" r:id="rId30"/>
    <p:sldId id="299" r:id="rId31"/>
    <p:sldId id="284" r:id="rId32"/>
    <p:sldId id="287" r:id="rId33"/>
    <p:sldId id="289" r:id="rId34"/>
    <p:sldId id="288" r:id="rId35"/>
    <p:sldId id="290" r:id="rId36"/>
    <p:sldId id="291" r:id="rId37"/>
    <p:sldId id="293" r:id="rId38"/>
    <p:sldId id="294" r:id="rId39"/>
    <p:sldId id="295" r:id="rId40"/>
    <p:sldId id="296" r:id="rId41"/>
    <p:sldId id="297" r:id="rId42"/>
    <p:sldId id="300" r:id="rId43"/>
    <p:sldId id="272" r:id="rId4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Lecture 1" id="{B03D0D13-5FFE-A84D-9439-5934219D1B86}">
          <p14:sldIdLst>
            <p14:sldId id="256"/>
          </p14:sldIdLst>
        </p14:section>
        <p14:section name="Lecture 1 &gt; Introduction" id="{142615CA-BD94-7447-BECB-5A43967E34AA}">
          <p14:sldIdLst>
            <p14:sldId id="269"/>
            <p14:sldId id="257"/>
            <p14:sldId id="263"/>
            <p14:sldId id="264"/>
            <p14:sldId id="258"/>
            <p14:sldId id="303"/>
            <p14:sldId id="261"/>
            <p14:sldId id="265"/>
            <p14:sldId id="262"/>
            <p14:sldId id="259"/>
            <p14:sldId id="266"/>
            <p14:sldId id="267"/>
          </p14:sldIdLst>
        </p14:section>
        <p14:section name="Lecture 1 &gt; Logistics" id="{0DE01537-7021-4649-9484-3E0816D757A4}">
          <p14:sldIdLst>
            <p14:sldId id="268"/>
            <p14:sldId id="270"/>
            <p14:sldId id="275"/>
            <p14:sldId id="271"/>
            <p14:sldId id="274"/>
            <p14:sldId id="278"/>
            <p14:sldId id="280"/>
            <p14:sldId id="279"/>
            <p14:sldId id="276"/>
            <p14:sldId id="277"/>
            <p14:sldId id="301"/>
            <p14:sldId id="302"/>
            <p14:sldId id="281"/>
          </p14:sldIdLst>
        </p14:section>
        <p14:section name="Lecture 1 &gt; Course Overview" id="{683B7B36-5E12-8540-9F54-A4B035E1CC8D}">
          <p14:sldIdLst>
            <p14:sldId id="282"/>
            <p14:sldId id="283"/>
            <p14:sldId id="285"/>
            <p14:sldId id="299"/>
            <p14:sldId id="284"/>
            <p14:sldId id="287"/>
            <p14:sldId id="289"/>
            <p14:sldId id="288"/>
            <p14:sldId id="290"/>
            <p14:sldId id="291"/>
            <p14:sldId id="293"/>
            <p14:sldId id="294"/>
            <p14:sldId id="295"/>
            <p14:sldId id="296"/>
            <p14:sldId id="297"/>
            <p14:sldId id="300"/>
            <p14:sldId id="27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E4D7"/>
    <a:srgbClr val="E4FFD5"/>
    <a:srgbClr val="E5D2C7"/>
    <a:srgbClr val="FBE5D7"/>
    <a:srgbClr val="A9D1FF"/>
    <a:srgbClr val="A2C6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928"/>
    <p:restoredTop sz="94643"/>
  </p:normalViewPr>
  <p:slideViewPr>
    <p:cSldViewPr snapToGrid="0" snapToObjects="1">
      <p:cViewPr>
        <p:scale>
          <a:sx n="120" d="100"/>
          <a:sy n="120" d="100"/>
        </p:scale>
        <p:origin x="1448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presProps" Target="presProps.xml"/><Relationship Id="rId47" Type="http://schemas.openxmlformats.org/officeDocument/2006/relationships/viewProps" Target="viewProps.xml"/><Relationship Id="rId48" Type="http://schemas.openxmlformats.org/officeDocument/2006/relationships/theme" Target="theme/theme1.xml"/><Relationship Id="rId49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988CE0-5C07-A148-A19B-7D9A2B09F0BD}" type="datetimeFigureOut">
              <a:rPr lang="en-US" smtClean="0"/>
              <a:t>8/24/17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6BE594-6C56-6447-AF71-F0E1032DD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4233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6BE594-6C56-6447-AF71-F0E1032DDD1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3723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6BE594-6C56-6447-AF71-F0E1032DDD1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855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F5E15-0E5F-BE41-8FE8-991AB5EDF6ED}" type="datetime1">
              <a:rPr lang="en-US" smtClean="0"/>
              <a:t>8/24/17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CS 564 (Fall'17)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7DF46-B252-0B48-BFC9-2E2FD236D76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592B32-B441-224A-9E1E-E4AE7A4B7707}" type="datetime1">
              <a:rPr lang="en-US" smtClean="0"/>
              <a:t>8/24/17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CS 564 (Fall'17)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7DF46-B252-0B48-BFC9-2E2FD236D76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9D1A3-AEA7-974A-BF93-443F941EAA55}" type="datetime1">
              <a:rPr lang="en-US" smtClean="0"/>
              <a:t>8/24/17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CS 564 (Fall'17)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7DF46-B252-0B48-BFC9-2E2FD236D76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9021DC-0885-1D4E-AFF9-606D9C7382F9}" type="datetime1">
              <a:rPr lang="en-US" smtClean="0"/>
              <a:t>8/24/17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CS 564 (Fall'17)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7DF46-B252-0B48-BFC9-2E2FD236D76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628650" y="1513840"/>
            <a:ext cx="7884160" cy="0"/>
          </a:xfrm>
          <a:prstGeom prst="line">
            <a:avLst/>
          </a:prstGeom>
          <a:ln w="76200" cmpd="thickThin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41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6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99FC4-F9B4-044E-A719-D8CBABB6191D}" type="datetime1">
              <a:rPr lang="en-US" smtClean="0"/>
              <a:t>8/24/17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CS 564 (Fall'17)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7DF46-B252-0B48-BFC9-2E2FD236D76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46E3F-5155-F647-9A84-9C9FE91520EF}" type="datetime1">
              <a:rPr lang="en-US" smtClean="0"/>
              <a:t>8/24/17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CS 564 (Fall'17)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7DF46-B252-0B48-BFC9-2E2FD236D76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8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1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1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8C0F79-C570-6741-BEBC-5ED2133D5FC8}" type="datetime1">
              <a:rPr lang="en-US" smtClean="0"/>
              <a:t>8/24/17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CS 564 (Fall'17)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7DF46-B252-0B48-BFC9-2E2FD236D76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0AF8F5-25F8-CA4C-8243-C6FF8D56500C}" type="datetime1">
              <a:rPr lang="en-US" smtClean="0"/>
              <a:t>8/24/17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CS 564 (Fall'17)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7DF46-B252-0B48-BFC9-2E2FD236D76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D6B67-1C69-FE4D-A3B2-0216E09FBF77}" type="datetime1">
              <a:rPr lang="en-US" smtClean="0"/>
              <a:t>8/24/17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CS 564 (Fall'17)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7DF46-B252-0B48-BFC9-2E2FD236D76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991AC-CB99-0A47-A3A3-3DF8608593C2}" type="datetime1">
              <a:rPr lang="en-US" smtClean="0"/>
              <a:t>8/24/17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CS 564 (Fall'17)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7DF46-B252-0B48-BFC9-2E2FD236D76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8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03615-15E4-A841-9AE6-1203BB06290E}" type="datetime1">
              <a:rPr lang="en-US" smtClean="0"/>
              <a:t>8/24/17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CS 564 (Fall'17)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7DF46-B252-0B48-BFC9-2E2FD236D76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FFD5">
            <a:alpha val="28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8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Linux Libertine" charset="0"/>
                <a:ea typeface="Linux Libertine" charset="0"/>
                <a:cs typeface="Linux Libertine" charset="0"/>
              </a:defRPr>
            </a:lvl1pPr>
          </a:lstStyle>
          <a:p>
            <a:fld id="{8A9230D8-16C1-BF43-B0EE-1A85400C842B}" type="datetime1">
              <a:rPr lang="en-US" smtClean="0"/>
              <a:t>8/24/17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Linux Libertine" charset="0"/>
                <a:ea typeface="Linux Libertine" charset="0"/>
                <a:cs typeface="Linux Libertine" charset="0"/>
              </a:defRPr>
            </a:lvl1pPr>
          </a:lstStyle>
          <a:p>
            <a:r>
              <a:rPr lang="it-IT" smtClean="0"/>
              <a:t>CS 564 (Fall'17)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Linux Libertine" charset="0"/>
                <a:ea typeface="Linux Libertine" charset="0"/>
                <a:cs typeface="Linux Libertine" charset="0"/>
              </a:defRPr>
            </a:lvl1pPr>
          </a:lstStyle>
          <a:p>
            <a:fld id="{E1C7DF46-B252-0B48-BFC9-2E2FD236D76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964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id="1" dur="indefinite" restart="never" nodeType="tmRoot"/>
      </p:par>
    </p:tnLst>
  </p:timing>
  <p:hf hd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Linux Libertine" charset="0"/>
          <a:ea typeface="Linux Libertine" charset="0"/>
          <a:cs typeface="Linux Libertine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Linux Libertine" charset="0"/>
          <a:ea typeface="Linux Libertine" charset="0"/>
          <a:cs typeface="Linux Libertine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Linux Libertine" charset="0"/>
          <a:ea typeface="Linux Libertine" charset="0"/>
          <a:cs typeface="Linux Libertine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Linux Libertine" charset="0"/>
          <a:ea typeface="Linux Libertine" charset="0"/>
          <a:cs typeface="Linux Libertine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inux Libertine" charset="0"/>
          <a:ea typeface="Linux Libertine" charset="0"/>
          <a:cs typeface="Linux Libertine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inux Libertine" charset="0"/>
          <a:ea typeface="Linux Libertine" charset="0"/>
          <a:cs typeface="Linux Libertine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microsoft.com/office/2007/relationships/hdphoto" Target="../media/hdphoto1.wdp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22.png"/><Relationship Id="rId8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adelaneh.github.io/cs564_fall17)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mailto:nafisah@cs.wisc.edu" TargetMode="External"/><Relationship Id="rId4" Type="http://schemas.openxmlformats.org/officeDocument/2006/relationships/hyperlink" Target="mailto:vnaik@wisc.edu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mailto:adel@cs.wisc.edu)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cs.wisc.edu/~adel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4" Type="http://schemas.openxmlformats.org/officeDocument/2006/relationships/image" Target="../media/image27.jpg"/><Relationship Id="rId5" Type="http://schemas.openxmlformats.org/officeDocument/2006/relationships/image" Target="../media/image28.jpg"/><Relationship Id="rId6" Type="http://schemas.openxmlformats.org/officeDocument/2006/relationships/image" Target="../media/image29.jpg"/><Relationship Id="rId7" Type="http://schemas.openxmlformats.org/officeDocument/2006/relationships/image" Target="../media/image30.jp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4" Type="http://schemas.openxmlformats.org/officeDocument/2006/relationships/image" Target="../media/image33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adelaneh.github.io/cs564_fall17" TargetMode="External"/><Relationship Id="rId3" Type="http://schemas.openxmlformats.org/officeDocument/2006/relationships/hyperlink" Target="mailto:compsci564-2-f17@lists.wisc.edu" TargetMode="Externa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ocs.legis.wisconsin.gov/code/admin_code/uws/14.pdf" TargetMode="Externa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jpg"/><Relationship Id="rId6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4" Type="http://schemas.openxmlformats.org/officeDocument/2006/relationships/image" Target="../media/image35.gi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emf"/><Relationship Id="rId3" Type="http://schemas.openxmlformats.org/officeDocument/2006/relationships/image" Target="../media/image37.e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3.png"/><Relationship Id="rId12" Type="http://schemas.openxmlformats.org/officeDocument/2006/relationships/image" Target="../media/image14.png"/><Relationship Id="rId13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Relationship Id="rId3" Type="http://schemas.openxmlformats.org/officeDocument/2006/relationships/image" Target="../media/image7.png"/><Relationship Id="rId4" Type="http://schemas.microsoft.com/office/2007/relationships/hdphoto" Target="../media/hdphoto2.wdp"/><Relationship Id="rId5" Type="http://schemas.openxmlformats.org/officeDocument/2006/relationships/image" Target="../media/image8.png"/><Relationship Id="rId6" Type="http://schemas.microsoft.com/office/2007/relationships/hdphoto" Target="../media/hdphoto3.wdp"/><Relationship Id="rId7" Type="http://schemas.openxmlformats.org/officeDocument/2006/relationships/image" Target="../media/image9.tiff"/><Relationship Id="rId8" Type="http://schemas.openxmlformats.org/officeDocument/2006/relationships/image" Target="../media/image10.png"/><Relationship Id="rId9" Type="http://schemas.openxmlformats.org/officeDocument/2006/relationships/image" Target="../media/image11.png"/><Relationship Id="rId10" Type="http://schemas.openxmlformats.org/officeDocument/2006/relationships/image" Target="../media/image12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38156"/>
            <a:ext cx="7772400" cy="1386523"/>
          </a:xfrm>
        </p:spPr>
        <p:txBody>
          <a:bodyPr>
            <a:normAutofit/>
          </a:bodyPr>
          <a:lstStyle/>
          <a:p>
            <a:r>
              <a:rPr lang="en-US" sz="4400" dirty="0"/>
              <a:t>Database Management Systems (CS 564)</a:t>
            </a:r>
            <a:endParaRPr lang="en-US" sz="4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898190"/>
            <a:ext cx="6858000" cy="1126353"/>
          </a:xfrm>
        </p:spPr>
        <p:txBody>
          <a:bodyPr>
            <a:normAutofit/>
          </a:bodyPr>
          <a:lstStyle/>
          <a:p>
            <a:r>
              <a:rPr lang="en-US" sz="3200" dirty="0"/>
              <a:t>Fall 2017</a:t>
            </a:r>
          </a:p>
          <a:p>
            <a:r>
              <a:rPr lang="en-US" dirty="0" smtClean="0"/>
              <a:t>Lecture 1</a:t>
            </a:r>
            <a:endParaRPr lang="en-US" dirty="0">
              <a:latin typeface="Linux Libertine" charset="0"/>
              <a:ea typeface="Linux Libertine" charset="0"/>
              <a:cs typeface="Linux Libertine" charset="0"/>
            </a:endParaRPr>
          </a:p>
        </p:txBody>
      </p:sp>
      <p:pic>
        <p:nvPicPr>
          <p:cNvPr id="6" name="Picture 11" descr="whiteword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81250" y1="3965" x2="81250" y2="3965"/>
                        <a14:foregroundMark x1="97222" y1="7048" x2="97222" y2="7048"/>
                        <a14:foregroundMark x1="8333" y1="95595" x2="8333" y2="95595"/>
                        <a14:foregroundMark x1="65278" y1="98678" x2="65278" y2="98678"/>
                        <a14:foregroundMark x1="694" y1="55947" x2="694" y2="55947"/>
                        <a14:backgroundMark x1="29861" y1="881" x2="29861" y2="88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3535" y="4198052"/>
            <a:ext cx="956930" cy="15086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41027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 of DBMSs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en-US" dirty="0"/>
              <a:t>SQL Server, Microsoft Access (Microsoft)</a:t>
            </a:r>
          </a:p>
          <a:p>
            <a:pPr>
              <a:lnSpc>
                <a:spcPct val="200000"/>
              </a:lnSpc>
            </a:pPr>
            <a:r>
              <a:rPr lang="en-US" dirty="0"/>
              <a:t>DB2 (IBM)</a:t>
            </a:r>
          </a:p>
          <a:p>
            <a:pPr>
              <a:lnSpc>
                <a:spcPct val="200000"/>
              </a:lnSpc>
            </a:pPr>
            <a:r>
              <a:rPr lang="en-US" dirty="0"/>
              <a:t>Oracle</a:t>
            </a:r>
          </a:p>
          <a:p>
            <a:pPr>
              <a:lnSpc>
                <a:spcPct val="200000"/>
              </a:lnSpc>
            </a:pPr>
            <a:r>
              <a:rPr lang="en-US" dirty="0"/>
              <a:t>MySQL, PostgreSQL, SQLite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CS 564 (Fall'17)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7DF46-B252-0B48-BFC9-2E2FD236D764}" type="slidenum">
              <a:rPr lang="en-US" smtClean="0"/>
              <a:t>10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8611" y="1564008"/>
            <a:ext cx="1651914" cy="123441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0467" y="2919283"/>
            <a:ext cx="808202" cy="80820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5048" y="2950483"/>
            <a:ext cx="745802" cy="74580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1038" y="3862421"/>
            <a:ext cx="1223530" cy="60360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754" y="4609882"/>
            <a:ext cx="1028393" cy="53187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17" y="4565432"/>
            <a:ext cx="1191102" cy="132430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6187" y="5276692"/>
            <a:ext cx="1203528" cy="569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36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CS 564 (Fall'17)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7DF46-B252-0B48-BFC9-2E2FD236D764}" type="slidenum">
              <a:rPr lang="en-US" smtClean="0"/>
              <a:t>11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111" y="246498"/>
            <a:ext cx="8114426" cy="6085822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6474372" y="4056993"/>
            <a:ext cx="2007476" cy="1639614"/>
          </a:xfrm>
          <a:prstGeom prst="roundRect">
            <a:avLst>
              <a:gd name="adj" fmla="val 9696"/>
            </a:avLst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252639" y="2873912"/>
            <a:ext cx="6073194" cy="830997"/>
          </a:xfrm>
          <a:prstGeom prst="rect">
            <a:avLst/>
          </a:prstGeom>
          <a:solidFill>
            <a:srgbClr val="A9D1FF"/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kern="0" dirty="0">
                <a:solidFill>
                  <a:prstClr val="black"/>
                </a:solidFill>
                <a:latin typeface="Linux Libertine" charset="0"/>
                <a:ea typeface="Linux Libertine" charset="0"/>
                <a:cs typeface="Linux Libertine" charset="0"/>
              </a:rPr>
              <a:t>Among structured DBMSs, we focus on a specific class, called </a:t>
            </a:r>
            <a:r>
              <a:rPr lang="en-US" sz="2400" i="1" kern="0" dirty="0">
                <a:solidFill>
                  <a:prstClr val="black"/>
                </a:solidFill>
                <a:latin typeface="Linux Libertine" charset="0"/>
                <a:ea typeface="Linux Libertine" charset="0"/>
                <a:cs typeface="Linux Libertine" charset="0"/>
              </a:rPr>
              <a:t>relational DBMSs</a:t>
            </a:r>
            <a:r>
              <a:rPr lang="en-US" sz="2400" kern="0" dirty="0">
                <a:solidFill>
                  <a:prstClr val="black"/>
                </a:solidFill>
                <a:latin typeface="Linux Libertine" charset="0"/>
                <a:ea typeface="Linux Libertine" charset="0"/>
                <a:cs typeface="Linux Libertine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78229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3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4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6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7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1165962"/>
          </a:xfrm>
        </p:spPr>
        <p:txBody>
          <a:bodyPr>
            <a:normAutofit/>
          </a:bodyPr>
          <a:lstStyle/>
          <a:p>
            <a:r>
              <a:rPr lang="en-US" sz="3200" dirty="0"/>
              <a:t>Relational Database Management Systems (RDBMSs)</a:t>
            </a:r>
            <a:endParaRPr lang="en-US" sz="32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Their central concept is </a:t>
            </a:r>
            <a:r>
              <a:rPr lang="en-US" i="1" dirty="0" smtClean="0"/>
              <a:t>relation</a:t>
            </a:r>
            <a:r>
              <a:rPr lang="en-US" dirty="0" smtClean="0"/>
              <a:t> which is a mathematical construct.</a:t>
            </a:r>
          </a:p>
          <a:p>
            <a:r>
              <a:rPr lang="en-US" dirty="0" smtClean="0"/>
              <a:t>Essentially, a relation could be viewed as a table. 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altLang="en-US" dirty="0"/>
              <a:t>Since the 1970s, RDBMSs have been </a:t>
            </a:r>
            <a:r>
              <a:rPr lang="en-US" altLang="en-US" dirty="0" smtClean="0"/>
              <a:t>studied extensively and are the most widely used DBMSs today.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CS 564 (Fall'17)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7DF46-B252-0B48-BFC9-2E2FD236D764}" type="slidenum">
              <a:rPr lang="en-US" smtClean="0"/>
              <a:t>12</a:t>
            </a:fld>
            <a:endParaRPr lang="en-US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4793365"/>
              </p:ext>
            </p:extLst>
          </p:nvPr>
        </p:nvGraphicFramePr>
        <p:xfrm>
          <a:off x="2343635" y="3629765"/>
          <a:ext cx="4291080" cy="942234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818483"/>
                <a:gridCol w="1404279"/>
                <a:gridCol w="1034159"/>
                <a:gridCol w="1034159"/>
              </a:tblGrid>
              <a:tr h="314078">
                <a:tc>
                  <a:txBody>
                    <a:bodyPr/>
                    <a:lstStyle/>
                    <a:p>
                      <a:r>
                        <a:rPr lang="en-US" sz="1800" u="none" dirty="0" smtClean="0">
                          <a:solidFill>
                            <a:schemeClr val="tx1"/>
                          </a:solidFill>
                          <a:latin typeface="Linux Libertine" charset="0"/>
                          <a:ea typeface="Linux Libertine" charset="0"/>
                          <a:cs typeface="Linux Libertine" charset="0"/>
                        </a:rPr>
                        <a:t>SID</a:t>
                      </a:r>
                      <a:endParaRPr lang="en-US" sz="1800" u="none" dirty="0">
                        <a:solidFill>
                          <a:schemeClr val="tx1"/>
                        </a:solidFill>
                        <a:latin typeface="Linux Libertine" charset="0"/>
                        <a:ea typeface="Linux Libertine" charset="0"/>
                        <a:cs typeface="Linux Libertine" charset="0"/>
                      </a:endParaRPr>
                    </a:p>
                  </a:txBody>
                  <a:tcPr marL="18288" marR="18288"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u="none" dirty="0" smtClean="0">
                          <a:solidFill>
                            <a:schemeClr val="tx1"/>
                          </a:solidFill>
                          <a:latin typeface="Linux Libertine" charset="0"/>
                          <a:ea typeface="Linux Libertine" charset="0"/>
                          <a:cs typeface="Linux Libertine" charset="0"/>
                        </a:rPr>
                        <a:t>Name</a:t>
                      </a:r>
                      <a:endParaRPr lang="en-US" sz="1800" u="none" dirty="0">
                        <a:solidFill>
                          <a:schemeClr val="tx1"/>
                        </a:solidFill>
                        <a:latin typeface="Linux Libertine" charset="0"/>
                        <a:ea typeface="Linux Libertine" charset="0"/>
                        <a:cs typeface="Linux Libertine" charset="0"/>
                      </a:endParaRPr>
                    </a:p>
                  </a:txBody>
                  <a:tcPr marL="18288" marR="18288"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1" u="none" dirty="0" smtClean="0">
                          <a:solidFill>
                            <a:schemeClr val="tx1"/>
                          </a:solidFill>
                          <a:latin typeface="Linux Libertine" charset="0"/>
                          <a:ea typeface="Linux Libertine" charset="0"/>
                          <a:cs typeface="Linux Libertine" charset="0"/>
                        </a:rPr>
                        <a:t>Age</a:t>
                      </a:r>
                      <a:endParaRPr lang="en-US" sz="1800" b="1" u="none" dirty="0">
                        <a:solidFill>
                          <a:schemeClr val="tx1"/>
                        </a:solidFill>
                        <a:latin typeface="Linux Libertine" charset="0"/>
                        <a:ea typeface="Linux Libertine" charset="0"/>
                        <a:cs typeface="Linux Libertine" charset="0"/>
                      </a:endParaRPr>
                    </a:p>
                  </a:txBody>
                  <a:tcPr marL="18288" marR="18288"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1" u="none" dirty="0" smtClean="0">
                          <a:solidFill>
                            <a:schemeClr val="tx1"/>
                          </a:solidFill>
                          <a:latin typeface="Linux Libertine" charset="0"/>
                          <a:ea typeface="Linux Libertine" charset="0"/>
                          <a:cs typeface="Linux Libertine" charset="0"/>
                        </a:rPr>
                        <a:t>Major</a:t>
                      </a:r>
                      <a:endParaRPr lang="en-US" sz="1800" b="1" u="none" dirty="0">
                        <a:solidFill>
                          <a:schemeClr val="tx1"/>
                        </a:solidFill>
                        <a:latin typeface="Linux Libertine" charset="0"/>
                        <a:ea typeface="Linux Libertine" charset="0"/>
                        <a:cs typeface="Linux Libertine" charset="0"/>
                      </a:endParaRPr>
                    </a:p>
                  </a:txBody>
                  <a:tcPr marL="18288" marR="18288"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4078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Linux Libertine" charset="0"/>
                          <a:ea typeface="Linux Libertine" charset="0"/>
                          <a:cs typeface="Linux Libertine" charset="0"/>
                        </a:rPr>
                        <a:t>17</a:t>
                      </a:r>
                      <a:endParaRPr lang="en-US" sz="1800" dirty="0">
                        <a:latin typeface="Linux Libertine" charset="0"/>
                        <a:ea typeface="Linux Libertine" charset="0"/>
                        <a:cs typeface="Linux Libertine" charset="0"/>
                      </a:endParaRPr>
                    </a:p>
                  </a:txBody>
                  <a:tcPr marL="18288" marR="18288"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Linux Libertine" charset="0"/>
                          <a:ea typeface="Linux Libertine" charset="0"/>
                          <a:cs typeface="Linux Libertine" charset="0"/>
                        </a:rPr>
                        <a:t>Smith</a:t>
                      </a:r>
                      <a:endParaRPr lang="en-US" sz="1800" dirty="0">
                        <a:latin typeface="Linux Libertine" charset="0"/>
                        <a:ea typeface="Linux Libertine" charset="0"/>
                        <a:cs typeface="Linux Libertine" charset="0"/>
                      </a:endParaRPr>
                    </a:p>
                  </a:txBody>
                  <a:tcPr marL="18288" marR="18288"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Linux Libertine" charset="0"/>
                          <a:ea typeface="Linux Libertine" charset="0"/>
                          <a:cs typeface="Linux Libertine" charset="0"/>
                        </a:rPr>
                        <a:t>21</a:t>
                      </a:r>
                      <a:endParaRPr lang="en-US" sz="1800" dirty="0">
                        <a:latin typeface="Linux Libertine" charset="0"/>
                        <a:ea typeface="Linux Libertine" charset="0"/>
                        <a:cs typeface="Linux Libertine" charset="0"/>
                      </a:endParaRPr>
                    </a:p>
                  </a:txBody>
                  <a:tcPr marL="18288" marR="18288"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Linux Libertine" charset="0"/>
                          <a:ea typeface="Linux Libertine" charset="0"/>
                          <a:cs typeface="Linux Libertine" charset="0"/>
                        </a:rPr>
                        <a:t>CS</a:t>
                      </a:r>
                      <a:endParaRPr lang="en-US" sz="1800" dirty="0">
                        <a:latin typeface="Linux Libertine" charset="0"/>
                        <a:ea typeface="Linux Libertine" charset="0"/>
                        <a:cs typeface="Linux Libertine" charset="0"/>
                      </a:endParaRPr>
                    </a:p>
                  </a:txBody>
                  <a:tcPr marL="18288" marR="18288"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14078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Linux Libertine" charset="0"/>
                          <a:ea typeface="Linux Libertine" charset="0"/>
                          <a:cs typeface="Linux Libertine" charset="0"/>
                        </a:rPr>
                        <a:t>8</a:t>
                      </a:r>
                      <a:endParaRPr lang="en-US" sz="1800" dirty="0">
                        <a:latin typeface="Linux Libertine" charset="0"/>
                        <a:ea typeface="Linux Libertine" charset="0"/>
                        <a:cs typeface="Linux Libertine" charset="0"/>
                      </a:endParaRPr>
                    </a:p>
                  </a:txBody>
                  <a:tcPr marL="18288" marR="18288"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Linux Libertine" charset="0"/>
                          <a:ea typeface="Linux Libertine" charset="0"/>
                          <a:cs typeface="Linux Libertine" charset="0"/>
                        </a:rPr>
                        <a:t>Brown</a:t>
                      </a:r>
                      <a:endParaRPr lang="en-US" sz="1800" dirty="0">
                        <a:latin typeface="Linux Libertine" charset="0"/>
                        <a:ea typeface="Linux Libertine" charset="0"/>
                        <a:cs typeface="Linux Libertine" charset="0"/>
                      </a:endParaRPr>
                    </a:p>
                  </a:txBody>
                  <a:tcPr marL="18288" marR="18288"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Linux Libertine" charset="0"/>
                          <a:ea typeface="Linux Libertine" charset="0"/>
                          <a:cs typeface="Linux Libertine" charset="0"/>
                        </a:rPr>
                        <a:t>24</a:t>
                      </a:r>
                      <a:endParaRPr lang="en-US" sz="1800" dirty="0">
                        <a:latin typeface="Linux Libertine" charset="0"/>
                        <a:ea typeface="Linux Libertine" charset="0"/>
                        <a:cs typeface="Linux Libertine" charset="0"/>
                      </a:endParaRPr>
                    </a:p>
                  </a:txBody>
                  <a:tcPr marL="18288" marR="18288"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Linux Libertine" charset="0"/>
                          <a:ea typeface="Linux Libertine" charset="0"/>
                          <a:cs typeface="Linux Libertine" charset="0"/>
                        </a:rPr>
                        <a:t>MATH</a:t>
                      </a:r>
                      <a:endParaRPr lang="en-US" sz="1800" dirty="0">
                        <a:latin typeface="Linux Libertine" charset="0"/>
                        <a:ea typeface="Linux Libertine" charset="0"/>
                        <a:cs typeface="Linux Libertine" charset="0"/>
                      </a:endParaRPr>
                    </a:p>
                  </a:txBody>
                  <a:tcPr marL="18288" marR="18288"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2242757" y="3226637"/>
            <a:ext cx="131811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prstClr val="black"/>
                </a:solidFill>
                <a:latin typeface="Linux Libertine" charset="0"/>
                <a:ea typeface="Linux Libertine" charset="0"/>
                <a:cs typeface="Linux Libertine" charset="0"/>
              </a:rPr>
              <a:t>Student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95845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This Class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We will learn</a:t>
            </a:r>
          </a:p>
          <a:p>
            <a:pPr lvl="1"/>
            <a:r>
              <a:rPr lang="en-US" altLang="en-US" dirty="0" smtClean="0"/>
              <a:t>how </a:t>
            </a:r>
            <a:r>
              <a:rPr lang="en-US" altLang="en-US" dirty="0"/>
              <a:t>to design a relational database</a:t>
            </a:r>
          </a:p>
          <a:p>
            <a:pPr lvl="1"/>
            <a:r>
              <a:rPr lang="en-US" altLang="en-US" dirty="0"/>
              <a:t>how to store it in an RDBMS</a:t>
            </a:r>
          </a:p>
          <a:p>
            <a:pPr lvl="1"/>
            <a:r>
              <a:rPr lang="en-US" altLang="en-US" dirty="0"/>
              <a:t>how to use an RDBMS</a:t>
            </a:r>
          </a:p>
          <a:p>
            <a:pPr lvl="1"/>
            <a:r>
              <a:rPr lang="en-US" altLang="en-US" dirty="0" smtClean="0"/>
              <a:t>some of </a:t>
            </a:r>
            <a:r>
              <a:rPr lang="en-US" altLang="en-US" dirty="0"/>
              <a:t>the internals of </a:t>
            </a:r>
            <a:r>
              <a:rPr lang="en-US" altLang="en-US" dirty="0" smtClean="0"/>
              <a:t>RDBMSs</a:t>
            </a:r>
          </a:p>
          <a:p>
            <a:r>
              <a:rPr lang="en-US" dirty="0" smtClean="0"/>
              <a:t>We will NOT cover</a:t>
            </a:r>
          </a:p>
          <a:p>
            <a:pPr lvl="1"/>
            <a:r>
              <a:rPr lang="en-US" dirty="0" smtClean="0"/>
              <a:t>gory </a:t>
            </a:r>
            <a:r>
              <a:rPr lang="en-US" dirty="0"/>
              <a:t>details on how a DBMS </a:t>
            </a:r>
            <a:r>
              <a:rPr lang="en-US" dirty="0" smtClean="0"/>
              <a:t>works (take CS 764!)</a:t>
            </a:r>
          </a:p>
          <a:p>
            <a:pPr lvl="1"/>
            <a:r>
              <a:rPr lang="en-US" dirty="0" smtClean="0"/>
              <a:t>newer types of data </a:t>
            </a:r>
            <a:r>
              <a:rPr lang="en-US" dirty="0"/>
              <a:t>and how to manage </a:t>
            </a:r>
            <a:r>
              <a:rPr lang="en-US" dirty="0" smtClean="0"/>
              <a:t>them (take CS 774!)</a:t>
            </a:r>
          </a:p>
          <a:p>
            <a:pPr lvl="1"/>
            <a:r>
              <a:rPr lang="en-US" dirty="0"/>
              <a:t>the theory behind </a:t>
            </a:r>
            <a:r>
              <a:rPr lang="en-US" dirty="0" smtClean="0"/>
              <a:t>databases (take CS 784!)</a:t>
            </a:r>
          </a:p>
          <a:p>
            <a:pPr lvl="1"/>
            <a:r>
              <a:rPr lang="en-US" dirty="0" smtClean="0"/>
              <a:t>how </a:t>
            </a:r>
            <a:r>
              <a:rPr lang="en-US" dirty="0"/>
              <a:t>to be a DBA or how to tune Oracle 12g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CS 564 (Fall'17)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7DF46-B252-0B48-BFC9-2E2FD236D764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3478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21348" y="812804"/>
            <a:ext cx="7886700" cy="2852737"/>
          </a:xfrm>
        </p:spPr>
        <p:txBody>
          <a:bodyPr/>
          <a:lstStyle/>
          <a:p>
            <a:r>
              <a:rPr lang="en-US" dirty="0" smtClean="0"/>
              <a:t>Course Logistics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618808" y="4162244"/>
            <a:ext cx="7886700" cy="1500187"/>
          </a:xfrm>
        </p:spPr>
        <p:txBody>
          <a:bodyPr/>
          <a:lstStyle/>
          <a:p>
            <a:pPr algn="ctr"/>
            <a:r>
              <a:rPr lang="en-US" i="1" dirty="0" smtClean="0">
                <a:solidFill>
                  <a:schemeClr val="bg1">
                    <a:lumMod val="50000"/>
                  </a:schemeClr>
                </a:solidFill>
              </a:rPr>
              <a:t>Or how to thrive in this noble effort</a:t>
            </a:r>
            <a:endParaRPr lang="en-US" i="1" dirty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CS 564 (Fall'17)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7DF46-B252-0B48-BFC9-2E2FD236D764}" type="slidenum">
              <a:rPr lang="en-US" smtClean="0"/>
              <a:t>14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621348" y="3913890"/>
            <a:ext cx="7884160" cy="0"/>
          </a:xfrm>
          <a:prstGeom prst="line">
            <a:avLst/>
          </a:prstGeom>
          <a:ln w="76200" cmpd="thickThin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733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Prerequisites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Data structures and algorithm background </a:t>
            </a:r>
            <a:r>
              <a:rPr lang="en-US" sz="3200" dirty="0"/>
              <a:t>necessary</a:t>
            </a:r>
          </a:p>
          <a:p>
            <a:pPr lvl="1"/>
            <a:r>
              <a:rPr lang="en-US" sz="2800" dirty="0"/>
              <a:t>CS </a:t>
            </a:r>
            <a:r>
              <a:rPr lang="en-US" sz="2800" dirty="0"/>
              <a:t>367 is a must</a:t>
            </a:r>
          </a:p>
          <a:p>
            <a:endParaRPr lang="en-US" sz="3200" dirty="0"/>
          </a:p>
          <a:p>
            <a:r>
              <a:rPr lang="en-US" sz="3200" dirty="0"/>
              <a:t>For the </a:t>
            </a:r>
            <a:r>
              <a:rPr lang="en-US" sz="3200" dirty="0"/>
              <a:t>projects</a:t>
            </a:r>
          </a:p>
          <a:p>
            <a:pPr lvl="1"/>
            <a:r>
              <a:rPr lang="en-US" sz="2800" dirty="0"/>
              <a:t>Programming-heavy</a:t>
            </a:r>
          </a:p>
          <a:p>
            <a:pPr lvl="1"/>
            <a:r>
              <a:rPr lang="en-US" sz="2800" dirty="0"/>
              <a:t>C</a:t>
            </a:r>
            <a:r>
              <a:rPr lang="en-US" sz="2800" dirty="0"/>
              <a:t>++ will be used for </a:t>
            </a:r>
            <a:r>
              <a:rPr lang="en-US" sz="2800" dirty="0"/>
              <a:t>the </a:t>
            </a:r>
            <a:r>
              <a:rPr lang="en-US" sz="2800" dirty="0"/>
              <a:t>database internals</a:t>
            </a:r>
          </a:p>
          <a:p>
            <a:endParaRPr lang="en-US" sz="32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CS 564 (Fall'17)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7DF46-B252-0B48-BFC9-2E2FD236D76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17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Format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b="1" dirty="0"/>
              <a:t>Lectures</a:t>
            </a:r>
            <a:r>
              <a:rPr lang="en-US" sz="3200" dirty="0"/>
              <a:t>: Wed + Fri, 2:30-3:45PM</a:t>
            </a:r>
          </a:p>
          <a:p>
            <a:pPr lvl="1"/>
            <a:r>
              <a:rPr lang="en-US" sz="2800" dirty="0"/>
              <a:t>Slides will be posted on the course web site (</a:t>
            </a:r>
            <a:r>
              <a:rPr lang="en-US" sz="2800" dirty="0">
                <a:hlinkClick r:id="rId2"/>
              </a:rPr>
              <a:t>https://adelaneh.github.io/cs564_fall17)</a:t>
            </a:r>
            <a:endParaRPr lang="en-US" sz="2800" dirty="0"/>
          </a:p>
          <a:p>
            <a:pPr lvl="1"/>
            <a:r>
              <a:rPr lang="en-US" sz="2800" dirty="0"/>
              <a:t>Acknowledging great notes of </a:t>
            </a:r>
            <a:r>
              <a:rPr lang="en-US" sz="2800" dirty="0" err="1"/>
              <a:t>AnHai</a:t>
            </a:r>
            <a:r>
              <a:rPr lang="en-US" sz="2800" dirty="0"/>
              <a:t> Doan, Paris </a:t>
            </a:r>
            <a:r>
              <a:rPr lang="en-US" sz="2800" dirty="0" err="1"/>
              <a:t>Koutris</a:t>
            </a:r>
            <a:r>
              <a:rPr lang="en-US" sz="2800" dirty="0"/>
              <a:t>, Christopher Re and </a:t>
            </a:r>
            <a:r>
              <a:rPr lang="en-US" sz="2800" dirty="0" err="1"/>
              <a:t>Arun</a:t>
            </a:r>
            <a:r>
              <a:rPr lang="en-US" sz="2800" dirty="0"/>
              <a:t> Kumar</a:t>
            </a:r>
          </a:p>
          <a:p>
            <a:r>
              <a:rPr lang="en-US" sz="3200" b="1" dirty="0"/>
              <a:t>Project</a:t>
            </a:r>
            <a:r>
              <a:rPr lang="en-US" sz="3200" dirty="0"/>
              <a:t>: </a:t>
            </a:r>
            <a:r>
              <a:rPr lang="en-US" sz="3200" dirty="0" smtClean="0"/>
              <a:t>groups </a:t>
            </a:r>
            <a:r>
              <a:rPr lang="en-US" sz="3200" dirty="0"/>
              <a:t>of </a:t>
            </a:r>
            <a:r>
              <a:rPr lang="en-US" sz="3200" dirty="0" smtClean="0"/>
              <a:t>three people</a:t>
            </a:r>
            <a:endParaRPr lang="en-US" sz="3200" dirty="0"/>
          </a:p>
          <a:p>
            <a:pPr lvl="1"/>
            <a:r>
              <a:rPr lang="en-US" sz="2800" dirty="0"/>
              <a:t>Multiple stages, submit some work at the end of each stage, might have a final demo</a:t>
            </a:r>
          </a:p>
          <a:p>
            <a:r>
              <a:rPr lang="en-US" sz="3200" b="1" dirty="0"/>
              <a:t>Exams</a:t>
            </a:r>
            <a:r>
              <a:rPr lang="en-US" sz="3200" dirty="0"/>
              <a:t>: midterm and final</a:t>
            </a:r>
            <a:endParaRPr lang="en-US" sz="32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CS 564 (Fall'17)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7DF46-B252-0B48-BFC9-2E2FD236D764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3295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Staff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Lecturer: Adel Ardalan (</a:t>
            </a:r>
            <a:r>
              <a:rPr lang="en-US" sz="3200" dirty="0">
                <a:hlinkClick r:id="rId2"/>
              </a:rPr>
              <a:t>adel@cs.wisc.edu</a:t>
            </a:r>
            <a:r>
              <a:rPr lang="en-US" sz="3200" dirty="0"/>
              <a:t>)</a:t>
            </a:r>
          </a:p>
          <a:p>
            <a:pPr lvl="1"/>
            <a:r>
              <a:rPr lang="en-US" sz="2800" dirty="0"/>
              <a:t>Office </a:t>
            </a:r>
            <a:r>
              <a:rPr lang="en-US" sz="2800" dirty="0"/>
              <a:t>hours</a:t>
            </a:r>
          </a:p>
          <a:p>
            <a:pPr lvl="2"/>
            <a:r>
              <a:rPr lang="en-US" sz="2400" dirty="0"/>
              <a:t>Time: </a:t>
            </a:r>
            <a:r>
              <a:rPr lang="en-US" sz="2400" dirty="0"/>
              <a:t>Mon 2:30-3:30PM and Wed 4:00-5:00PM</a:t>
            </a:r>
            <a:endParaRPr lang="en-US" sz="2400" dirty="0"/>
          </a:p>
          <a:p>
            <a:pPr lvl="2"/>
            <a:r>
              <a:rPr lang="en-US" sz="2400" dirty="0"/>
              <a:t>Place: </a:t>
            </a:r>
            <a:r>
              <a:rPr lang="en-US" sz="2400" dirty="0" smtClean="0"/>
              <a:t>my </a:t>
            </a:r>
            <a:r>
              <a:rPr lang="en-US" sz="2400" dirty="0"/>
              <a:t>office (room 4351, CS building</a:t>
            </a:r>
            <a:r>
              <a:rPr lang="en-US" sz="2400" dirty="0" smtClean="0"/>
              <a:t>)</a:t>
            </a:r>
            <a:endParaRPr lang="en-US" sz="3200" dirty="0"/>
          </a:p>
          <a:p>
            <a:r>
              <a:rPr lang="en-US" sz="3200" dirty="0" smtClean="0"/>
              <a:t>TAs:</a:t>
            </a:r>
          </a:p>
          <a:p>
            <a:pPr lvl="1"/>
            <a:r>
              <a:rPr lang="en-US" sz="2800" dirty="0" err="1" smtClean="0"/>
              <a:t>Nafisah</a:t>
            </a:r>
            <a:r>
              <a:rPr lang="en-US" sz="2800" dirty="0" smtClean="0"/>
              <a:t> Islam (</a:t>
            </a:r>
            <a:r>
              <a:rPr lang="en-US" sz="2800" dirty="0" smtClean="0">
                <a:hlinkClick r:id="rId3"/>
              </a:rPr>
              <a:t>nafisah@cs.wisc.edu</a:t>
            </a:r>
            <a:r>
              <a:rPr lang="en-US" sz="2800" dirty="0" smtClean="0"/>
              <a:t>)</a:t>
            </a:r>
          </a:p>
          <a:p>
            <a:pPr lvl="2"/>
            <a:r>
              <a:rPr lang="en-US" sz="2400" dirty="0" smtClean="0"/>
              <a:t>Office hours: see course website</a:t>
            </a:r>
          </a:p>
          <a:p>
            <a:pPr lvl="1"/>
            <a:r>
              <a:rPr lang="en-US" sz="2800" dirty="0" smtClean="0"/>
              <a:t>Varun </a:t>
            </a:r>
            <a:r>
              <a:rPr lang="en-US" sz="2800" dirty="0" err="1" smtClean="0"/>
              <a:t>Naik</a:t>
            </a:r>
            <a:r>
              <a:rPr lang="en-US" sz="2800" dirty="0" smtClean="0"/>
              <a:t> (</a:t>
            </a:r>
            <a:r>
              <a:rPr lang="en-US" sz="2800" dirty="0" smtClean="0">
                <a:hlinkClick r:id="rId4"/>
              </a:rPr>
              <a:t>vnaik@wisc.edu</a:t>
            </a:r>
            <a:r>
              <a:rPr lang="en-US" sz="2800" dirty="0" smtClean="0"/>
              <a:t>)</a:t>
            </a:r>
          </a:p>
          <a:p>
            <a:pPr lvl="2"/>
            <a:r>
              <a:rPr lang="en-US" sz="2400" dirty="0" smtClean="0"/>
              <a:t>Office hours: see </a:t>
            </a:r>
            <a:r>
              <a:rPr lang="en-US" sz="2400" dirty="0"/>
              <a:t>course website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CS 564 (Fall'17)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7DF46-B252-0B48-BFC9-2E2FD236D764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87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Education</a:t>
            </a:r>
          </a:p>
          <a:p>
            <a:pPr lvl="1"/>
            <a:r>
              <a:rPr lang="en-US" sz="2800" dirty="0"/>
              <a:t>Undergrad: University of Tehran, Iran</a:t>
            </a:r>
          </a:p>
          <a:p>
            <a:pPr lvl="1"/>
            <a:r>
              <a:rPr lang="en-US" sz="2800" dirty="0"/>
              <a:t>Grad: UW-Madison</a:t>
            </a:r>
          </a:p>
          <a:p>
            <a:r>
              <a:rPr lang="en-US" sz="3200" dirty="0"/>
              <a:t>Research interests</a:t>
            </a:r>
          </a:p>
          <a:p>
            <a:pPr lvl="1"/>
            <a:r>
              <a:rPr lang="en-US" sz="2800" dirty="0"/>
              <a:t>Data integration, cleaning and analytics</a:t>
            </a:r>
          </a:p>
          <a:p>
            <a:pPr lvl="1"/>
            <a:r>
              <a:rPr lang="en-US" sz="2800" dirty="0"/>
              <a:t>Computational methods in healthcare, neuroscience and climatology</a:t>
            </a:r>
          </a:p>
          <a:p>
            <a:r>
              <a:rPr lang="en-US" sz="3200" dirty="0">
                <a:hlinkClick r:id="rId2"/>
              </a:rPr>
              <a:t>http</a:t>
            </a:r>
            <a:r>
              <a:rPr lang="en-US" sz="3200" dirty="0">
                <a:hlinkClick r:id="rId2"/>
              </a:rPr>
              <a:t>://cs.wisc.edu/~</a:t>
            </a:r>
            <a:r>
              <a:rPr lang="en-US" sz="3200" dirty="0">
                <a:hlinkClick r:id="rId2"/>
              </a:rPr>
              <a:t>adel</a:t>
            </a:r>
            <a:endParaRPr lang="en-US" sz="3200" dirty="0"/>
          </a:p>
          <a:p>
            <a:endParaRPr lang="en-US" sz="32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CS 564 (Fall'17)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7DF46-B252-0B48-BFC9-2E2FD236D764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0945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CS 564 (Fall'17)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7DF46-B252-0B48-BFC9-2E2FD236D764}" type="slidenum">
              <a:rPr lang="en-US" smtClean="0"/>
              <a:t>19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0"/>
            <a:ext cx="4848447" cy="280300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1525" y="1997031"/>
            <a:ext cx="5012477" cy="281951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8449" y="2"/>
            <a:ext cx="4295553" cy="199703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250" y="2709386"/>
            <a:ext cx="4136773" cy="413677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1540" y="4816551"/>
            <a:ext cx="3622461" cy="203415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3992" y="4574446"/>
            <a:ext cx="3028950" cy="2271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977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21348" y="812804"/>
            <a:ext cx="7886700" cy="2852737"/>
          </a:xfrm>
        </p:spPr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618808" y="4162244"/>
            <a:ext cx="7886700" cy="1500187"/>
          </a:xfrm>
        </p:spPr>
        <p:txBody>
          <a:bodyPr/>
          <a:lstStyle/>
          <a:p>
            <a:pPr algn="ctr"/>
            <a:r>
              <a:rPr lang="en-US" i="1" dirty="0" smtClean="0">
                <a:solidFill>
                  <a:schemeClr val="bg1">
                    <a:lumMod val="50000"/>
                  </a:schemeClr>
                </a:solidFill>
              </a:rPr>
              <a:t>So you ask “why”?</a:t>
            </a:r>
            <a:endParaRPr lang="en-US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CS 564 (Fall'17)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7DF46-B252-0B48-BFC9-2E2FD236D764}" type="slidenum">
              <a:rPr lang="en-US" smtClean="0"/>
              <a:t>2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621348" y="3913890"/>
            <a:ext cx="7884160" cy="0"/>
          </a:xfrm>
          <a:prstGeom prst="line">
            <a:avLst/>
          </a:prstGeom>
          <a:ln w="76200" cmpd="thickThin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1835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Textbook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5486400" cy="4351338"/>
          </a:xfrm>
        </p:spPr>
        <p:txBody>
          <a:bodyPr>
            <a:normAutofit/>
          </a:bodyPr>
          <a:lstStyle/>
          <a:p>
            <a:pPr marL="228600" lvl="1">
              <a:spcBef>
                <a:spcPts val="1000"/>
              </a:spcBef>
            </a:pPr>
            <a:r>
              <a:rPr lang="en-US" altLang="en-US" sz="2800" dirty="0"/>
              <a:t>Database Management </a:t>
            </a:r>
            <a:r>
              <a:rPr lang="en-US" altLang="en-US" sz="2800" dirty="0"/>
              <a:t>Systems, </a:t>
            </a:r>
            <a:r>
              <a:rPr lang="en-US" altLang="en-US" sz="2800" dirty="0"/>
              <a:t>3</a:t>
            </a:r>
            <a:r>
              <a:rPr lang="en-US" altLang="en-US" sz="2800" baseline="30000" dirty="0"/>
              <a:t>rd</a:t>
            </a:r>
            <a:r>
              <a:rPr lang="en-US" altLang="en-US" sz="2800" dirty="0"/>
              <a:t> edition</a:t>
            </a:r>
            <a:r>
              <a:rPr lang="en-US" altLang="en-US" sz="2800" dirty="0"/>
              <a:t>, </a:t>
            </a:r>
            <a:r>
              <a:rPr lang="en-US" altLang="en-US" dirty="0"/>
              <a:t>by </a:t>
            </a:r>
            <a:r>
              <a:rPr lang="en-US" altLang="en-US" dirty="0"/>
              <a:t>R. Ramakrishnan and J. </a:t>
            </a:r>
            <a:r>
              <a:rPr lang="en-US" altLang="en-US" dirty="0" err="1"/>
              <a:t>Gehrke</a:t>
            </a:r>
            <a:r>
              <a:rPr lang="en-US" altLang="en-US" dirty="0"/>
              <a:t> </a:t>
            </a:r>
            <a:r>
              <a:rPr lang="en-US" altLang="en-US" dirty="0" smtClean="0"/>
              <a:t>(cow book)</a:t>
            </a:r>
            <a:endParaRPr lang="en-US" altLang="en-US" dirty="0"/>
          </a:p>
          <a:p>
            <a:r>
              <a:rPr lang="en-US" dirty="0" smtClean="0"/>
              <a:t>Other sources</a:t>
            </a:r>
          </a:p>
          <a:p>
            <a:pPr lvl="1"/>
            <a:r>
              <a:rPr lang="en-US" dirty="0"/>
              <a:t>Fundamentals of Database </a:t>
            </a:r>
            <a:r>
              <a:rPr lang="en-US" dirty="0" smtClean="0"/>
              <a:t>Systems, 7</a:t>
            </a:r>
            <a:r>
              <a:rPr lang="en-US" baseline="30000" dirty="0" smtClean="0"/>
              <a:t>th</a:t>
            </a:r>
            <a:r>
              <a:rPr lang="en-US" dirty="0" smtClean="0"/>
              <a:t> </a:t>
            </a:r>
            <a:r>
              <a:rPr lang="en-US" dirty="0" smtClean="0"/>
              <a:t>edition</a:t>
            </a:r>
            <a:r>
              <a:rPr lang="en-US" dirty="0" smtClean="0"/>
              <a:t>, by</a:t>
            </a:r>
            <a:r>
              <a:rPr lang="en-US" dirty="0"/>
              <a:t> </a:t>
            </a:r>
            <a:r>
              <a:rPr lang="en-US" dirty="0" smtClean="0"/>
              <a:t>R. </a:t>
            </a:r>
            <a:r>
              <a:rPr lang="en-US" dirty="0" err="1" smtClean="0"/>
              <a:t>Elmasri</a:t>
            </a:r>
            <a:r>
              <a:rPr lang="en-US" dirty="0"/>
              <a:t> </a:t>
            </a:r>
            <a:r>
              <a:rPr lang="en-US" dirty="0" smtClean="0"/>
              <a:t>and S. B</a:t>
            </a:r>
            <a:r>
              <a:rPr lang="en-US" dirty="0"/>
              <a:t>. </a:t>
            </a:r>
            <a:r>
              <a:rPr lang="en-US" dirty="0" err="1"/>
              <a:t>Navathe</a:t>
            </a:r>
            <a:endParaRPr lang="en-US" dirty="0"/>
          </a:p>
          <a:p>
            <a:pPr lvl="1"/>
            <a:r>
              <a:rPr lang="en-US" dirty="0"/>
              <a:t>Database Systems: The Complete </a:t>
            </a:r>
            <a:r>
              <a:rPr lang="en-US" dirty="0" smtClean="0"/>
              <a:t>Book, 2</a:t>
            </a:r>
            <a:r>
              <a:rPr lang="en-US" baseline="30000" dirty="0" smtClean="0"/>
              <a:t>nd</a:t>
            </a:r>
            <a:r>
              <a:rPr lang="en-US" dirty="0" smtClean="0"/>
              <a:t> </a:t>
            </a:r>
            <a:r>
              <a:rPr lang="en-US" dirty="0"/>
              <a:t>e</a:t>
            </a:r>
            <a:r>
              <a:rPr lang="en-US" dirty="0" smtClean="0"/>
              <a:t>dition</a:t>
            </a:r>
            <a:r>
              <a:rPr lang="en-US" dirty="0" smtClean="0"/>
              <a:t>, by</a:t>
            </a:r>
            <a:r>
              <a:rPr lang="en-US" dirty="0"/>
              <a:t> </a:t>
            </a:r>
            <a:r>
              <a:rPr lang="en-US" dirty="0" smtClean="0"/>
              <a:t>H. Garcia-Molina,</a:t>
            </a:r>
            <a:r>
              <a:rPr lang="en-US" dirty="0"/>
              <a:t> </a:t>
            </a:r>
            <a:r>
              <a:rPr lang="en-US" dirty="0" smtClean="0"/>
              <a:t>J. D</a:t>
            </a:r>
            <a:r>
              <a:rPr lang="en-US" dirty="0"/>
              <a:t>. </a:t>
            </a:r>
            <a:r>
              <a:rPr lang="en-US" dirty="0" smtClean="0"/>
              <a:t>Ullman and</a:t>
            </a:r>
            <a:r>
              <a:rPr lang="en-US" dirty="0"/>
              <a:t> </a:t>
            </a:r>
            <a:r>
              <a:rPr lang="en-US" dirty="0" smtClean="0"/>
              <a:t>J. </a:t>
            </a:r>
            <a:r>
              <a:rPr lang="en-US" dirty="0" err="1" smtClean="0"/>
              <a:t>Widom</a:t>
            </a:r>
            <a:r>
              <a:rPr lang="en-US" dirty="0" smtClean="0"/>
              <a:t> (complete book)</a:t>
            </a:r>
            <a:endParaRPr lang="en-US" dirty="0"/>
          </a:p>
          <a:p>
            <a:pPr lvl="1"/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CS 564 (Fall'17)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7DF46-B252-0B48-BFC9-2E2FD236D764}" type="slidenum">
              <a:rPr lang="en-US" smtClean="0"/>
              <a:t>20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3992" y="1616261"/>
            <a:ext cx="1995563" cy="259423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6522" y="4210217"/>
            <a:ext cx="1300333" cy="161733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6855" y="4209666"/>
            <a:ext cx="1148497" cy="161788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766801" y="3320736"/>
            <a:ext cx="3770434" cy="769441"/>
          </a:xfrm>
          <a:prstGeom prst="rect">
            <a:avLst/>
          </a:prstGeom>
          <a:solidFill>
            <a:schemeClr val="accent2"/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4400" b="1" i="1" kern="0" dirty="0">
                <a:solidFill>
                  <a:prstClr val="black"/>
                </a:solidFill>
                <a:latin typeface="Linux Libertine" charset="0"/>
                <a:ea typeface="Linux Libertine" charset="0"/>
                <a:cs typeface="Linux Libertine" charset="0"/>
              </a:rPr>
              <a:t>Come to class!</a:t>
            </a:r>
          </a:p>
        </p:txBody>
      </p:sp>
    </p:spTree>
    <p:extLst>
      <p:ext uri="{BB962C8B-B14F-4D97-AF65-F5344CB8AC3E}">
        <p14:creationId xmlns:p14="http://schemas.microsoft.com/office/powerpoint/2010/main" val="837623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US" sz="3200" dirty="0"/>
              <a:t>Project: 40% </a:t>
            </a:r>
            <a:r>
              <a:rPr lang="en-US" sz="3200" dirty="0" smtClean="0"/>
              <a:t>(6 stages)</a:t>
            </a:r>
          </a:p>
          <a:p>
            <a:pPr lvl="1">
              <a:lnSpc>
                <a:spcPct val="150000"/>
              </a:lnSpc>
            </a:pPr>
            <a:r>
              <a:rPr lang="en-US" dirty="0" smtClean="0"/>
              <a:t>No late submissions</a:t>
            </a:r>
          </a:p>
          <a:p>
            <a:pPr lvl="1">
              <a:lnSpc>
                <a:spcPct val="150000"/>
              </a:lnSpc>
            </a:pPr>
            <a:r>
              <a:rPr lang="en-US" dirty="0" smtClean="0"/>
              <a:t>Stage 0 will be released today and is due in one week!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sz="3200" dirty="0"/>
              <a:t>Midterm</a:t>
            </a:r>
            <a:r>
              <a:rPr lang="en-US" sz="3200" dirty="0"/>
              <a:t>: </a:t>
            </a:r>
            <a:r>
              <a:rPr lang="en-US" sz="3200" dirty="0"/>
              <a:t>25%</a:t>
            </a:r>
            <a:endParaRPr lang="en-US" sz="3200" dirty="0"/>
          </a:p>
          <a:p>
            <a:pPr>
              <a:lnSpc>
                <a:spcPct val="150000"/>
              </a:lnSpc>
            </a:pPr>
            <a:r>
              <a:rPr lang="en-US" sz="3200" dirty="0"/>
              <a:t>Final: </a:t>
            </a:r>
            <a:r>
              <a:rPr lang="en-US" sz="3200" dirty="0"/>
              <a:t>35</a:t>
            </a:r>
            <a:r>
              <a:rPr lang="en-US" sz="3200" dirty="0" smtClean="0"/>
              <a:t>%</a:t>
            </a:r>
          </a:p>
          <a:p>
            <a:pPr lvl="1">
              <a:lnSpc>
                <a:spcPct val="150000"/>
              </a:lnSpc>
            </a:pPr>
            <a:r>
              <a:rPr lang="en-US" dirty="0" smtClean="0"/>
              <a:t>Cumulative</a:t>
            </a:r>
            <a:endParaRPr lang="en-US" dirty="0"/>
          </a:p>
          <a:p>
            <a:pPr>
              <a:lnSpc>
                <a:spcPct val="150000"/>
              </a:lnSpc>
            </a:pPr>
            <a:endParaRPr lang="en-US" sz="32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CS 564 (Fall'17)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7DF46-B252-0B48-BFC9-2E2FD236D764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7438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Midterm</a:t>
            </a:r>
          </a:p>
          <a:p>
            <a:pPr lvl="1"/>
            <a:r>
              <a:rPr lang="en-US" dirty="0" smtClean="0"/>
              <a:t>Date: </a:t>
            </a:r>
            <a:r>
              <a:rPr lang="en-US" dirty="0" smtClean="0"/>
              <a:t>Oct. 18, 2017</a:t>
            </a:r>
            <a:endParaRPr lang="en-US" dirty="0" smtClean="0"/>
          </a:p>
          <a:p>
            <a:pPr lvl="1"/>
            <a:r>
              <a:rPr lang="en-US" dirty="0" smtClean="0"/>
              <a:t>Time</a:t>
            </a:r>
            <a:r>
              <a:rPr lang="en-US" dirty="0" smtClean="0"/>
              <a:t>: 2:30-3:45 PM</a:t>
            </a:r>
            <a:endParaRPr lang="en-US" dirty="0" smtClean="0"/>
          </a:p>
          <a:p>
            <a:pPr lvl="1"/>
            <a:r>
              <a:rPr lang="en-US" dirty="0" smtClean="0"/>
              <a:t>Place</a:t>
            </a:r>
            <a:r>
              <a:rPr lang="en-US" dirty="0" smtClean="0"/>
              <a:t>: In class</a:t>
            </a:r>
            <a:endParaRPr lang="en-US" dirty="0" smtClean="0"/>
          </a:p>
          <a:p>
            <a:pPr lvl="1"/>
            <a:r>
              <a:rPr lang="en-US" dirty="0" smtClean="0"/>
              <a:t>Material included: TBA</a:t>
            </a:r>
            <a:endParaRPr lang="en-US" dirty="0" smtClean="0"/>
          </a:p>
          <a:p>
            <a:r>
              <a:rPr lang="en-US" b="1" dirty="0" smtClean="0"/>
              <a:t>Final</a:t>
            </a:r>
          </a:p>
          <a:p>
            <a:pPr lvl="1"/>
            <a:r>
              <a:rPr lang="en-US" dirty="0" smtClean="0"/>
              <a:t>Date: </a:t>
            </a:r>
            <a:r>
              <a:rPr lang="en-US" dirty="0" smtClean="0"/>
              <a:t>Dec. 20, 2017</a:t>
            </a:r>
            <a:endParaRPr lang="en-US" dirty="0" smtClean="0"/>
          </a:p>
          <a:p>
            <a:pPr lvl="1"/>
            <a:r>
              <a:rPr lang="en-US" dirty="0" smtClean="0"/>
              <a:t>Time: </a:t>
            </a:r>
            <a:r>
              <a:rPr lang="en-US" dirty="0" smtClean="0"/>
              <a:t>5:05-7:05 PM</a:t>
            </a:r>
            <a:endParaRPr lang="en-US" dirty="0" smtClean="0"/>
          </a:p>
          <a:p>
            <a:pPr lvl="1"/>
            <a:r>
              <a:rPr lang="en-US" dirty="0" smtClean="0"/>
              <a:t>Place: </a:t>
            </a:r>
            <a:r>
              <a:rPr lang="en-US" dirty="0" smtClean="0"/>
              <a:t>TBA</a:t>
            </a:r>
            <a:endParaRPr lang="en-US" dirty="0" smtClean="0"/>
          </a:p>
          <a:p>
            <a:pPr lvl="1"/>
            <a:r>
              <a:rPr lang="en-US" dirty="0" smtClean="0"/>
              <a:t>Material included: TBA</a:t>
            </a: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CS 564 (Fall'17)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7DF46-B252-0B48-BFC9-2E2FD236D764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6688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Communication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 smtClean="0"/>
              <a:t>Course web site</a:t>
            </a:r>
          </a:p>
          <a:p>
            <a:pPr lvl="1"/>
            <a:r>
              <a:rPr lang="en-US" dirty="0">
                <a:hlinkClick r:id="rId2"/>
              </a:rPr>
              <a:t>https://adelaneh.github.io/cs564_fall17 </a:t>
            </a:r>
            <a:endParaRPr lang="en-US" dirty="0" smtClean="0"/>
          </a:p>
          <a:p>
            <a:pPr lvl="1"/>
            <a:r>
              <a:rPr lang="en-US" dirty="0" smtClean="0"/>
              <a:t>All </a:t>
            </a:r>
            <a:r>
              <a:rPr lang="en-US" dirty="0" smtClean="0"/>
              <a:t>the logistics information, lecture slides, up-to-date announcements and deadlines, and more!</a:t>
            </a:r>
          </a:p>
          <a:p>
            <a:pPr lvl="1"/>
            <a:r>
              <a:rPr lang="en-US" dirty="0" smtClean="0"/>
              <a:t>Check the web site at least once a week!</a:t>
            </a:r>
          </a:p>
          <a:p>
            <a:r>
              <a:rPr lang="en-US" b="1" dirty="0" smtClean="0"/>
              <a:t>Mailing list</a:t>
            </a:r>
          </a:p>
          <a:p>
            <a:pPr lvl="1"/>
            <a:r>
              <a:rPr lang="en-US" dirty="0" smtClean="0">
                <a:hlinkClick r:id="rId3"/>
              </a:rPr>
              <a:t>compsci564-2-f17@lists.wisc.edu</a:t>
            </a:r>
            <a:endParaRPr lang="en-US" dirty="0" smtClean="0"/>
          </a:p>
          <a:p>
            <a:r>
              <a:rPr lang="en-US" b="1" dirty="0" smtClean="0"/>
              <a:t>Piazza</a:t>
            </a:r>
          </a:p>
          <a:p>
            <a:pPr lvl="1"/>
            <a:r>
              <a:rPr lang="en-US" dirty="0" smtClean="0"/>
              <a:t>Find “</a:t>
            </a:r>
            <a:r>
              <a:rPr lang="en-US" dirty="0"/>
              <a:t>CS 564-002: Database Management </a:t>
            </a:r>
            <a:r>
              <a:rPr lang="en-US" dirty="0" smtClean="0"/>
              <a:t>Systems”</a:t>
            </a:r>
          </a:p>
          <a:p>
            <a:r>
              <a:rPr lang="en-US" b="1" dirty="0" smtClean="0"/>
              <a:t>Canvas</a:t>
            </a:r>
          </a:p>
          <a:p>
            <a:pPr lvl="1"/>
            <a:r>
              <a:rPr lang="en-US" dirty="0" smtClean="0"/>
              <a:t>To submit project work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CS 564 (Fall'17)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7DF46-B252-0B48-BFC9-2E2FD236D764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1404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Communication (Cont.)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Participate in class discussions and use the Piazza page</a:t>
            </a:r>
          </a:p>
          <a:p>
            <a:r>
              <a:rPr lang="en-US" b="1" dirty="0"/>
              <a:t>Do not</a:t>
            </a:r>
            <a:r>
              <a:rPr lang="en-US" dirty="0"/>
              <a:t> use email as primary communication mechanism for doubts/questions; instead </a:t>
            </a:r>
            <a:r>
              <a:rPr lang="en-US" dirty="0" smtClean="0"/>
              <a:t>post </a:t>
            </a:r>
            <a:r>
              <a:rPr lang="en-US" dirty="0"/>
              <a:t>on </a:t>
            </a:r>
            <a:r>
              <a:rPr lang="en-US" dirty="0" smtClean="0"/>
              <a:t>Piazza or </a:t>
            </a:r>
            <a:r>
              <a:rPr lang="en-US" dirty="0"/>
              <a:t>come </a:t>
            </a:r>
            <a:r>
              <a:rPr lang="en-US" dirty="0" smtClean="0"/>
              <a:t>to </a:t>
            </a:r>
            <a:r>
              <a:rPr lang="en-US" dirty="0"/>
              <a:t>office </a:t>
            </a:r>
            <a:r>
              <a:rPr lang="en-US" dirty="0" smtClean="0"/>
              <a:t>hours</a:t>
            </a:r>
          </a:p>
          <a:p>
            <a:r>
              <a:rPr lang="en-US" dirty="0" smtClean="0"/>
              <a:t>If you definitely have to email, then use “</a:t>
            </a:r>
            <a:r>
              <a:rPr lang="en-US" b="1" dirty="0" smtClean="0"/>
              <a:t>[CS 564]</a:t>
            </a:r>
            <a:r>
              <a:rPr lang="en-US" dirty="0" smtClean="0"/>
              <a:t>” as subject prefix for all emails to me/TAs</a:t>
            </a:r>
          </a:p>
          <a:p>
            <a:r>
              <a:rPr lang="en-US" b="1" dirty="0" smtClean="0"/>
              <a:t>Rein in </a:t>
            </a:r>
            <a:r>
              <a:rPr lang="en-US" dirty="0" smtClean="0"/>
              <a:t>your social media activities during lectures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CS 564 (Fall'17)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7DF46-B252-0B48-BFC9-2E2FD236D764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8686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Policy on Asking Questions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There are no stupid/trivial/unimportant questions!</a:t>
            </a:r>
          </a:p>
          <a:p>
            <a:r>
              <a:rPr lang="en-US" dirty="0" smtClean="0"/>
              <a:t>So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Raise your hand and ask questions in class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If you are still confused or not convinced, then study the material and ask again, from your classmates, TAs or me (in that order) on Piazza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If still not there, read additional material and ask for references. There are very resourceful and knowledgeable faculty and grad students in this department and around the globe!</a:t>
            </a:r>
          </a:p>
          <a:p>
            <a:r>
              <a:rPr lang="en-US" dirty="0" smtClean="0"/>
              <a:t>Do NOT give up!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CS 564 (Fall'17)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7DF46-B252-0B48-BFC9-2E2FD236D764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826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of Academic Conduct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Your responsibility to read it and oblige by it</a:t>
            </a:r>
          </a:p>
          <a:p>
            <a:pPr lvl="1"/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docs.legis.wisconsin.gov/code/admin_code/uws/14.pdf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Alright, now back to the fun stuff!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CS 564 (Fall'17)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7DF46-B252-0B48-BFC9-2E2FD236D764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1842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21348" y="812804"/>
            <a:ext cx="7886700" cy="2852737"/>
          </a:xfrm>
        </p:spPr>
        <p:txBody>
          <a:bodyPr/>
          <a:lstStyle/>
          <a:p>
            <a:r>
              <a:rPr lang="en-US" dirty="0" smtClean="0"/>
              <a:t>Course Overview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618808" y="4162244"/>
            <a:ext cx="7886700" cy="1500187"/>
          </a:xfrm>
        </p:spPr>
        <p:txBody>
          <a:bodyPr/>
          <a:lstStyle/>
          <a:p>
            <a:pPr algn="ctr"/>
            <a:r>
              <a:rPr lang="en-US" i="1" dirty="0" smtClean="0">
                <a:solidFill>
                  <a:schemeClr val="bg1">
                    <a:lumMod val="50000"/>
                  </a:schemeClr>
                </a:solidFill>
              </a:rPr>
              <a:t>Decades of research and development on fast-forward</a:t>
            </a:r>
            <a:endParaRPr lang="en-US" i="1" dirty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CS 564 (Fall'17)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7DF46-B252-0B48-BFC9-2E2FD236D764}" type="slidenum">
              <a:rPr lang="en-US" smtClean="0"/>
              <a:t>27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621348" y="3913890"/>
            <a:ext cx="7884160" cy="0"/>
          </a:xfrm>
          <a:prstGeom prst="line">
            <a:avLst/>
          </a:prstGeom>
          <a:ln w="76200" cmpd="thickThin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106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Databases?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Example application: sort a list of 1000 numbers</a:t>
            </a:r>
          </a:p>
          <a:p>
            <a:pPr lvl="1"/>
            <a:r>
              <a:rPr lang="en-US" dirty="0" smtClean="0"/>
              <a:t>e.g. 25, 3, 4, 1, 90, 2334, -1, 2, 3, </a:t>
            </a:r>
            <a:r>
              <a:rPr lang="mr-IN" dirty="0" smtClean="0"/>
              <a:t>…</a:t>
            </a:r>
            <a:endParaRPr lang="en-US" dirty="0" smtClean="0"/>
          </a:p>
          <a:p>
            <a:r>
              <a:rPr lang="en-US" dirty="0" smtClean="0"/>
              <a:t>Simple solution:</a:t>
            </a:r>
          </a:p>
          <a:p>
            <a:pPr lvl="1"/>
            <a:r>
              <a:rPr lang="en-US" dirty="0" smtClean="0"/>
              <a:t>Write a program to sort a list of numbers and store the program in a file (e.g. in Python)</a:t>
            </a:r>
          </a:p>
          <a:p>
            <a:pPr lvl="1"/>
            <a:r>
              <a:rPr lang="en-US" dirty="0" smtClean="0"/>
              <a:t>Store the list of 1000 numbers (i.e. the data) in another file</a:t>
            </a:r>
          </a:p>
          <a:p>
            <a:pPr lvl="1"/>
            <a:r>
              <a:rPr lang="en-US" dirty="0" smtClean="0"/>
              <a:t>Load the program and the data into memory</a:t>
            </a:r>
          </a:p>
          <a:p>
            <a:pPr lvl="1"/>
            <a:r>
              <a:rPr lang="en-US" dirty="0" smtClean="0"/>
              <a:t>Run the program on the data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CS 564 (Fall'17)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7DF46-B252-0B48-BFC9-2E2FD236D764}" type="slidenum">
              <a:rPr lang="en-US" smtClean="0"/>
              <a:t>28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08668" y="5564204"/>
            <a:ext cx="7726664" cy="523220"/>
          </a:xfrm>
          <a:prstGeom prst="rect">
            <a:avLst/>
          </a:prstGeom>
          <a:solidFill>
            <a:srgbClr val="FAE4D7"/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800" kern="0">
                <a:solidFill>
                  <a:prstClr val="black"/>
                </a:solidFill>
                <a:latin typeface="Linux Libertine" charset="0"/>
                <a:ea typeface="Linux Libertine" charset="0"/>
                <a:cs typeface="Linux Libertine" charset="0"/>
              </a:rPr>
              <a:t>Basically using file systems for data management</a:t>
            </a:r>
            <a:endParaRPr lang="en-US" sz="2800" kern="0" dirty="0">
              <a:solidFill>
                <a:prstClr val="black"/>
              </a:solidFill>
              <a:latin typeface="Linux Libertine" charset="0"/>
              <a:ea typeface="Linux Libertine" charset="0"/>
              <a:cs typeface="Linux Libertin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3067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Databases? (Cont.)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But what if: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we want to sort a billion numbers?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many users want to sort the same list of numbers?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some users should not see the numbers other users sort?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Databases and our questions about them are often more complicated than </a:t>
            </a:r>
            <a:r>
              <a:rPr lang="en-US" dirty="0" smtClean="0"/>
              <a:t>a list of numbers and simple sorting</a:t>
            </a:r>
            <a:endParaRPr lang="en-US" dirty="0" smtClean="0"/>
          </a:p>
          <a:p>
            <a:pPr>
              <a:lnSpc>
                <a:spcPct val="100000"/>
              </a:lnSpc>
            </a:pPr>
            <a:r>
              <a:rPr lang="en-US" dirty="0" smtClean="0"/>
              <a:t>DBMSs take care of the above issues and many </a:t>
            </a:r>
            <a:r>
              <a:rPr lang="en-US" dirty="0" smtClean="0"/>
              <a:t>more</a:t>
            </a: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CS 564 (Fall'17)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7DF46-B252-0B48-BFC9-2E2FD236D764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675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Linux Libertine" charset="0"/>
                <a:ea typeface="Linux Libertine" charset="0"/>
                <a:cs typeface="Linux Libertine" charset="0"/>
              </a:rPr>
              <a:t>What is Data</a:t>
            </a:r>
            <a:r>
              <a:rPr lang="en-US" dirty="0"/>
              <a:t>?</a:t>
            </a:r>
            <a:endParaRPr lang="en-US" dirty="0">
              <a:latin typeface="Linux Libertine" charset="0"/>
              <a:ea typeface="Linux Libertine" charset="0"/>
              <a:cs typeface="Linux Libertine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Linux Libertine" charset="0"/>
                <a:ea typeface="Linux Libertine" charset="0"/>
                <a:cs typeface="Linux Libertine" charset="0"/>
              </a:rPr>
              <a:t>Oxford Dictionary entry:</a:t>
            </a:r>
          </a:p>
          <a:p>
            <a:pPr lvl="1"/>
            <a:r>
              <a:rPr lang="en-US" b="1" dirty="0" smtClean="0"/>
              <a:t>Data</a:t>
            </a:r>
            <a:r>
              <a:rPr lang="en-US" dirty="0" smtClean="0"/>
              <a:t> [</a:t>
            </a:r>
            <a:r>
              <a:rPr lang="mr-IN" dirty="0" smtClean="0"/>
              <a:t>/</a:t>
            </a:r>
            <a:r>
              <a:rPr lang="mr-IN" dirty="0"/>
              <a:t>ˈ</a:t>
            </a:r>
            <a:r>
              <a:rPr lang="mr-IN" dirty="0" err="1"/>
              <a:t>deɪtə</a:t>
            </a:r>
            <a:r>
              <a:rPr lang="mr-IN" dirty="0" smtClean="0"/>
              <a:t>/</a:t>
            </a:r>
            <a:r>
              <a:rPr lang="en-US" dirty="0" smtClean="0"/>
              <a:t>] [mass noun]: </a:t>
            </a:r>
            <a:r>
              <a:rPr lang="en-US" dirty="0" smtClean="0">
                <a:solidFill>
                  <a:srgbClr val="E4FFD5"/>
                </a:solidFill>
              </a:rPr>
              <a:t>Facts </a:t>
            </a:r>
            <a:r>
              <a:rPr lang="en-US" dirty="0"/>
              <a:t>and </a:t>
            </a:r>
            <a:r>
              <a:rPr lang="en-US" dirty="0" smtClean="0">
                <a:solidFill>
                  <a:srgbClr val="E4FFD5"/>
                </a:solidFill>
              </a:rPr>
              <a:t>statistics collected </a:t>
            </a:r>
            <a:r>
              <a:rPr lang="en-US" dirty="0"/>
              <a:t>together for </a:t>
            </a:r>
            <a:r>
              <a:rPr lang="en-US" dirty="0">
                <a:solidFill>
                  <a:srgbClr val="E4FFD5"/>
                </a:solidFill>
              </a:rPr>
              <a:t>reference </a:t>
            </a:r>
            <a:r>
              <a:rPr lang="en-US" dirty="0"/>
              <a:t>or </a:t>
            </a:r>
            <a:r>
              <a:rPr lang="en-US" dirty="0" smtClean="0">
                <a:solidFill>
                  <a:srgbClr val="E4FFD5"/>
                </a:solidFill>
              </a:rPr>
              <a:t>analysis</a:t>
            </a:r>
            <a:r>
              <a:rPr lang="en-US" dirty="0" smtClean="0"/>
              <a:t>.</a:t>
            </a:r>
          </a:p>
          <a:p>
            <a:r>
              <a:rPr lang="en-US" dirty="0" smtClean="0"/>
              <a:t>Comes in many forms and flavors</a:t>
            </a:r>
            <a:endParaRPr lang="en-US" dirty="0" smtClean="0">
              <a:latin typeface="Linux Libertine" charset="0"/>
              <a:ea typeface="Linux Libertine" charset="0"/>
              <a:cs typeface="Linux Libertine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CS 564 (Fall'17)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7DF46-B252-0B48-BFC9-2E2FD236D764}" type="slidenum">
              <a:rPr lang="en-US" smtClean="0"/>
              <a:t>3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822" y="3721397"/>
            <a:ext cx="2271128" cy="148471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9426" y="4508664"/>
            <a:ext cx="2308630" cy="164314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0389" y="3546569"/>
            <a:ext cx="2635611" cy="141883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1779" y="4179430"/>
            <a:ext cx="1972375" cy="197237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4869711" y="2237613"/>
            <a:ext cx="9948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  <a:latin typeface="Linux Libertine" charset="0"/>
                <a:ea typeface="Linux Libertine" charset="0"/>
                <a:cs typeface="Linux Libertine" charset="0"/>
              </a:rPr>
              <a:t>Facts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6113741" y="2234243"/>
            <a:ext cx="12779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  <a:latin typeface="Linux Libertine" charset="0"/>
                <a:ea typeface="Linux Libertine" charset="0"/>
                <a:cs typeface="Linux Libertine" charset="0"/>
              </a:rPr>
              <a:t>statistics</a:t>
            </a:r>
            <a:endParaRPr lang="en-US" sz="1600" dirty="0"/>
          </a:p>
        </p:txBody>
      </p:sp>
      <p:sp>
        <p:nvSpPr>
          <p:cNvPr id="12" name="Rectangle 11"/>
          <p:cNvSpPr/>
          <p:nvPr/>
        </p:nvSpPr>
        <p:spPr>
          <a:xfrm>
            <a:off x="1317601" y="2574485"/>
            <a:ext cx="12955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  <a:latin typeface="Linux Libertine" charset="0"/>
                <a:ea typeface="Linux Libertine" charset="0"/>
                <a:cs typeface="Linux Libertine" charset="0"/>
              </a:rPr>
              <a:t>collected</a:t>
            </a:r>
            <a:endParaRPr lang="en-US" sz="1600" dirty="0"/>
          </a:p>
        </p:txBody>
      </p:sp>
      <p:sp>
        <p:nvSpPr>
          <p:cNvPr id="13" name="Rectangle 12"/>
          <p:cNvSpPr/>
          <p:nvPr/>
        </p:nvSpPr>
        <p:spPr>
          <a:xfrm>
            <a:off x="4057025" y="2574485"/>
            <a:ext cx="135646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  <a:latin typeface="Linux Libertine" charset="0"/>
                <a:ea typeface="Linux Libertine" charset="0"/>
                <a:cs typeface="Linux Libertine" charset="0"/>
              </a:rPr>
              <a:t>reference</a:t>
            </a:r>
            <a:endParaRPr lang="en-US" sz="1600" dirty="0"/>
          </a:p>
        </p:txBody>
      </p:sp>
      <p:sp>
        <p:nvSpPr>
          <p:cNvPr id="14" name="Rectangle 13"/>
          <p:cNvSpPr/>
          <p:nvPr/>
        </p:nvSpPr>
        <p:spPr>
          <a:xfrm>
            <a:off x="5634862" y="2574485"/>
            <a:ext cx="11977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  <a:latin typeface="Linux Libertine" charset="0"/>
                <a:ea typeface="Linux Libertine" charset="0"/>
                <a:cs typeface="Linux Libertine" charset="0"/>
              </a:rPr>
              <a:t>analysis</a:t>
            </a:r>
            <a:endParaRPr lang="en-US" sz="1600" dirty="0"/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 rot="16200000">
            <a:off x="-2295335" y="3736126"/>
            <a:ext cx="5167491" cy="4380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Linux Libertine" charset="0"/>
                <a:ea typeface="Linux Libertine" charset="0"/>
                <a:cs typeface="Linux Libertine" charset="0"/>
              </a:defRPr>
            </a:lvl1pPr>
          </a:lstStyle>
          <a:p>
            <a:r>
              <a:rPr lang="en-US" sz="2400" dirty="0"/>
              <a:t>Data</a:t>
            </a:r>
            <a:r>
              <a:rPr lang="en-US" sz="2400" dirty="0">
                <a:solidFill>
                  <a:schemeClr val="tx1">
                    <a:alpha val="15000"/>
                  </a:schemeClr>
                </a:solidFill>
              </a:rPr>
              <a:t>base Management Systems</a:t>
            </a:r>
          </a:p>
        </p:txBody>
      </p:sp>
    </p:spTree>
    <p:extLst>
      <p:ext uri="{BB962C8B-B14F-4D97-AF65-F5344CB8AC3E}">
        <p14:creationId xmlns:p14="http://schemas.microsoft.com/office/powerpoint/2010/main" val="1071928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8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22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8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26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8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30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8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34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8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3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allAtOnce"/>
      <p:bldP spid="11" grpId="0" build="allAtOnce"/>
      <p:bldP spid="12" grpId="0" build="allAtOnce"/>
      <p:bldP spid="13" grpId="0" build="allAtOnce"/>
      <p:bldP spid="14" grpId="0" build="allAtOnce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Can a DBMS Do? (Abbr.)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 smtClean="0"/>
              <a:t>Storage management</a:t>
            </a:r>
          </a:p>
          <a:p>
            <a:pPr>
              <a:lnSpc>
                <a:spcPct val="150000"/>
              </a:lnSpc>
            </a:pPr>
            <a:r>
              <a:rPr lang="en-US" dirty="0"/>
              <a:t>Schema </a:t>
            </a:r>
            <a:r>
              <a:rPr lang="en-US" dirty="0" smtClean="0"/>
              <a:t>management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Query and update data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Concurrency control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Crash recovery</a:t>
            </a:r>
          </a:p>
          <a:p>
            <a:pPr>
              <a:lnSpc>
                <a:spcPct val="150000"/>
              </a:lnSpc>
            </a:pP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CS 564 (Fall'17)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7DF46-B252-0B48-BFC9-2E2FD236D764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9627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</a:t>
            </a:r>
            <a:r>
              <a:rPr lang="en-US" dirty="0" smtClean="0"/>
              <a:t>Management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>
              <a:lnSpc>
                <a:spcPct val="150000"/>
              </a:lnSpc>
            </a:pPr>
            <a:r>
              <a:rPr lang="en-US" dirty="0"/>
              <a:t>Data </a:t>
            </a:r>
            <a:r>
              <a:rPr lang="en-US" dirty="0" smtClean="0"/>
              <a:t>outlives applications</a:t>
            </a:r>
            <a:r>
              <a:rPr lang="en-US" dirty="0"/>
              <a:t>.</a:t>
            </a:r>
            <a:endParaRPr lang="en-US" dirty="0" smtClean="0"/>
          </a:p>
          <a:p>
            <a:pPr>
              <a:lnSpc>
                <a:spcPct val="150000"/>
              </a:lnSpc>
            </a:pPr>
            <a:r>
              <a:rPr lang="en-US" dirty="0" smtClean="0"/>
              <a:t>Persistent data: data </a:t>
            </a:r>
            <a:r>
              <a:rPr lang="en-US" dirty="0"/>
              <a:t>stored for a long period of </a:t>
            </a:r>
            <a:r>
              <a:rPr lang="en-US" dirty="0" smtClean="0"/>
              <a:t>time</a:t>
            </a:r>
          </a:p>
          <a:p>
            <a:pPr lvl="1">
              <a:lnSpc>
                <a:spcPct val="150000"/>
              </a:lnSpc>
            </a:pPr>
            <a:r>
              <a:rPr lang="en-US" dirty="0" smtClean="0"/>
              <a:t>On tape, HDD or SSD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Large amounts of data (100s of </a:t>
            </a:r>
            <a:r>
              <a:rPr lang="en-US" dirty="0" smtClean="0"/>
              <a:t>GB or TB</a:t>
            </a:r>
            <a:r>
              <a:rPr lang="en-US" dirty="0" smtClean="0"/>
              <a:t>)</a:t>
            </a:r>
          </a:p>
          <a:p>
            <a:pPr lvl="1">
              <a:lnSpc>
                <a:spcPct val="150000"/>
              </a:lnSpc>
            </a:pPr>
            <a:r>
              <a:rPr lang="en-US" dirty="0" smtClean="0"/>
              <a:t>Manages the storage hierarchy (e.g. disk/RAM/cache)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User </a:t>
            </a:r>
            <a:r>
              <a:rPr lang="en-US" dirty="0" smtClean="0"/>
              <a:t>authorization</a:t>
            </a:r>
          </a:p>
          <a:p>
            <a:pPr lvl="1">
              <a:lnSpc>
                <a:spcPct val="150000"/>
              </a:lnSpc>
            </a:pPr>
            <a:r>
              <a:rPr lang="en-US" dirty="0" smtClean="0"/>
              <a:t>Who can access which data?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Protection from system crashes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CS 564 (Fall'17)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7DF46-B252-0B48-BFC9-2E2FD236D764}" type="slidenum">
              <a:rPr lang="en-US" smtClean="0"/>
              <a:t>31</a:t>
            </a:fld>
            <a:endParaRPr lang="en-US" dirty="0"/>
          </a:p>
        </p:txBody>
      </p:sp>
      <p:sp>
        <p:nvSpPr>
          <p:cNvPr id="7" name="Cloud 6"/>
          <p:cNvSpPr/>
          <p:nvPr/>
        </p:nvSpPr>
        <p:spPr>
          <a:xfrm>
            <a:off x="1702538" y="2126626"/>
            <a:ext cx="1731778" cy="999461"/>
          </a:xfrm>
          <a:prstGeom prst="cloud">
            <a:avLst/>
          </a:prstGeom>
          <a:solidFill>
            <a:srgbClr val="FBE5D7"/>
          </a:solidFill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lvl="0" algn="ctr"/>
            <a:r>
              <a:rPr lang="en-US" sz="2400" i="1" kern="0" dirty="0">
                <a:solidFill>
                  <a:prstClr val="black"/>
                </a:solidFill>
                <a:latin typeface="Linux Libertine" charset="0"/>
                <a:ea typeface="Linux Libertine" charset="0"/>
                <a:cs typeface="Linux Libertine" charset="0"/>
              </a:rPr>
              <a:t>What?!!</a:t>
            </a:r>
            <a:endParaRPr lang="en-US" sz="2400" i="1" kern="0" dirty="0">
              <a:solidFill>
                <a:prstClr val="black"/>
              </a:solidFill>
              <a:latin typeface="Linux Libertine" charset="0"/>
              <a:ea typeface="Linux Libertine" charset="0"/>
              <a:cs typeface="Linux Libertin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7725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Describe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b="1" dirty="0" smtClean="0"/>
              <a:t>Data model</a:t>
            </a:r>
            <a:r>
              <a:rPr lang="en-US" dirty="0" smtClean="0"/>
              <a:t>: a </a:t>
            </a:r>
            <a:r>
              <a:rPr lang="en-US" dirty="0"/>
              <a:t>collection of concepts for describing </a:t>
            </a:r>
            <a:r>
              <a:rPr lang="en-US" dirty="0" smtClean="0"/>
              <a:t>data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 smtClean="0"/>
              <a:t>Relational data model is the most </a:t>
            </a:r>
            <a:r>
              <a:rPr lang="en-US" dirty="0"/>
              <a:t>widely used </a:t>
            </a:r>
            <a:r>
              <a:rPr lang="en-US" dirty="0" smtClean="0"/>
              <a:t>today</a:t>
            </a:r>
            <a:endParaRPr lang="en-US" dirty="0"/>
          </a:p>
          <a:p>
            <a:pPr lvl="2">
              <a:lnSpc>
                <a:spcPct val="100000"/>
              </a:lnSpc>
            </a:pPr>
            <a:r>
              <a:rPr lang="en-US" dirty="0"/>
              <a:t>Main concepts: relation, tuple, attribute, domain</a:t>
            </a:r>
          </a:p>
          <a:p>
            <a:pPr>
              <a:lnSpc>
                <a:spcPct val="100000"/>
              </a:lnSpc>
            </a:pPr>
            <a:endParaRPr lang="en-US" b="1" dirty="0" smtClean="0"/>
          </a:p>
          <a:p>
            <a:pPr>
              <a:lnSpc>
                <a:spcPct val="100000"/>
              </a:lnSpc>
            </a:pPr>
            <a:r>
              <a:rPr lang="en-US" b="1" dirty="0" smtClean="0"/>
              <a:t>Schema</a:t>
            </a:r>
            <a:r>
              <a:rPr lang="en-US" dirty="0" smtClean="0"/>
              <a:t>: a </a:t>
            </a:r>
            <a:r>
              <a:rPr lang="en-US" dirty="0"/>
              <a:t>description of a particular collection of data,</a:t>
            </a:r>
            <a:r>
              <a:rPr lang="en-US" i="1" dirty="0"/>
              <a:t> </a:t>
            </a:r>
            <a:r>
              <a:rPr lang="en-US" dirty="0"/>
              <a:t>using the given data </a:t>
            </a:r>
            <a:r>
              <a:rPr lang="en-US" dirty="0" smtClean="0"/>
              <a:t>model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 smtClean="0"/>
              <a:t>e.g</a:t>
            </a:r>
            <a:r>
              <a:rPr lang="en-US" dirty="0"/>
              <a:t>. every relation in a relational data model has a schema describing types, etc.</a:t>
            </a:r>
            <a:endParaRPr lang="en-US" i="1" u="sn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CS 564 (Fall'17)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7DF46-B252-0B48-BFC9-2E2FD236D764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5208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" name="Table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8286467"/>
              </p:ext>
            </p:extLst>
          </p:nvPr>
        </p:nvGraphicFramePr>
        <p:xfrm>
          <a:off x="2652821" y="2006531"/>
          <a:ext cx="3805131" cy="749808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725793"/>
                <a:gridCol w="1245250"/>
                <a:gridCol w="917044"/>
                <a:gridCol w="917044"/>
              </a:tblGrid>
              <a:tr h="241392">
                <a:tc>
                  <a:txBody>
                    <a:bodyPr/>
                    <a:lstStyle/>
                    <a:p>
                      <a:r>
                        <a:rPr lang="en-US" sz="1400" u="none" dirty="0" smtClean="0">
                          <a:solidFill>
                            <a:schemeClr val="tx1"/>
                          </a:solidFill>
                          <a:latin typeface="Linux Libertine" charset="0"/>
                          <a:ea typeface="Linux Libertine" charset="0"/>
                          <a:cs typeface="Linux Libertine" charset="0"/>
                        </a:rPr>
                        <a:t>SID</a:t>
                      </a:r>
                      <a:endParaRPr lang="en-US" sz="1400" u="none" dirty="0">
                        <a:solidFill>
                          <a:schemeClr val="tx1"/>
                        </a:solidFill>
                        <a:latin typeface="Linux Libertine" charset="0"/>
                        <a:ea typeface="Linux Libertine" charset="0"/>
                        <a:cs typeface="Linux Libertine" charset="0"/>
                      </a:endParaRPr>
                    </a:p>
                  </a:txBody>
                  <a:tcPr marL="18288" marR="18288"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u="none" dirty="0" smtClean="0">
                          <a:solidFill>
                            <a:schemeClr val="tx1"/>
                          </a:solidFill>
                          <a:latin typeface="Linux Libertine" charset="0"/>
                          <a:ea typeface="Linux Libertine" charset="0"/>
                          <a:cs typeface="Linux Libertine" charset="0"/>
                        </a:rPr>
                        <a:t>Name</a:t>
                      </a:r>
                      <a:endParaRPr lang="en-US" sz="1400" u="none" dirty="0">
                        <a:solidFill>
                          <a:schemeClr val="tx1"/>
                        </a:solidFill>
                        <a:latin typeface="Linux Libertine" charset="0"/>
                        <a:ea typeface="Linux Libertine" charset="0"/>
                        <a:cs typeface="Linux Libertine" charset="0"/>
                      </a:endParaRPr>
                    </a:p>
                  </a:txBody>
                  <a:tcPr marL="18288" marR="18288"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1" u="none" dirty="0" smtClean="0">
                          <a:solidFill>
                            <a:schemeClr val="tx1"/>
                          </a:solidFill>
                          <a:latin typeface="Linux Libertine" charset="0"/>
                          <a:ea typeface="Linux Libertine" charset="0"/>
                          <a:cs typeface="Linux Libertine" charset="0"/>
                        </a:rPr>
                        <a:t>Age</a:t>
                      </a:r>
                      <a:endParaRPr lang="en-US" sz="1400" b="1" u="none" dirty="0">
                        <a:solidFill>
                          <a:schemeClr val="tx1"/>
                        </a:solidFill>
                        <a:latin typeface="Linux Libertine" charset="0"/>
                        <a:ea typeface="Linux Libertine" charset="0"/>
                        <a:cs typeface="Linux Libertine" charset="0"/>
                      </a:endParaRPr>
                    </a:p>
                  </a:txBody>
                  <a:tcPr marL="18288" marR="18288"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1" u="none" dirty="0" smtClean="0">
                          <a:solidFill>
                            <a:schemeClr val="tx1"/>
                          </a:solidFill>
                          <a:latin typeface="Linux Libertine" charset="0"/>
                          <a:ea typeface="Linux Libertine" charset="0"/>
                          <a:cs typeface="Linux Libertine" charset="0"/>
                        </a:rPr>
                        <a:t>Major</a:t>
                      </a:r>
                      <a:endParaRPr lang="en-US" sz="1400" b="1" u="none" dirty="0">
                        <a:solidFill>
                          <a:schemeClr val="tx1"/>
                        </a:solidFill>
                        <a:latin typeface="Linux Libertine" charset="0"/>
                        <a:ea typeface="Linux Libertine" charset="0"/>
                        <a:cs typeface="Linux Libertine" charset="0"/>
                      </a:endParaRPr>
                    </a:p>
                  </a:txBody>
                  <a:tcPr marL="18288" marR="18288"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139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Linux Libertine" charset="0"/>
                          <a:ea typeface="Linux Libertine" charset="0"/>
                          <a:cs typeface="Linux Libertine" charset="0"/>
                        </a:rPr>
                        <a:t>17</a:t>
                      </a:r>
                      <a:endParaRPr lang="en-US" sz="1400" dirty="0">
                        <a:latin typeface="Linux Libertine" charset="0"/>
                        <a:ea typeface="Linux Libertine" charset="0"/>
                        <a:cs typeface="Linux Libertine" charset="0"/>
                      </a:endParaRPr>
                    </a:p>
                  </a:txBody>
                  <a:tcPr marL="18288" marR="18288"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Linux Libertine" charset="0"/>
                          <a:ea typeface="Linux Libertine" charset="0"/>
                          <a:cs typeface="Linux Libertine" charset="0"/>
                        </a:rPr>
                        <a:t>Smith</a:t>
                      </a:r>
                      <a:endParaRPr lang="en-US" sz="1400" dirty="0">
                        <a:latin typeface="Linux Libertine" charset="0"/>
                        <a:ea typeface="Linux Libertine" charset="0"/>
                        <a:cs typeface="Linux Libertine" charset="0"/>
                      </a:endParaRPr>
                    </a:p>
                  </a:txBody>
                  <a:tcPr marL="18288" marR="18288"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Linux Libertine" charset="0"/>
                          <a:ea typeface="Linux Libertine" charset="0"/>
                          <a:cs typeface="Linux Libertine" charset="0"/>
                        </a:rPr>
                        <a:t>21</a:t>
                      </a:r>
                      <a:endParaRPr lang="en-US" sz="1400" dirty="0">
                        <a:latin typeface="Linux Libertine" charset="0"/>
                        <a:ea typeface="Linux Libertine" charset="0"/>
                        <a:cs typeface="Linux Libertine" charset="0"/>
                      </a:endParaRPr>
                    </a:p>
                  </a:txBody>
                  <a:tcPr marL="18288" marR="18288"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Linux Libertine" charset="0"/>
                          <a:ea typeface="Linux Libertine" charset="0"/>
                          <a:cs typeface="Linux Libertine" charset="0"/>
                        </a:rPr>
                        <a:t>CS</a:t>
                      </a:r>
                      <a:endParaRPr lang="en-US" sz="1400" dirty="0">
                        <a:latin typeface="Linux Libertine" charset="0"/>
                        <a:ea typeface="Linux Libertine" charset="0"/>
                        <a:cs typeface="Linux Libertine" charset="0"/>
                      </a:endParaRPr>
                    </a:p>
                  </a:txBody>
                  <a:tcPr marL="18288" marR="18288"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4139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Linux Libertine" charset="0"/>
                          <a:ea typeface="Linux Libertine" charset="0"/>
                          <a:cs typeface="Linux Libertine" charset="0"/>
                        </a:rPr>
                        <a:t>8</a:t>
                      </a:r>
                      <a:endParaRPr lang="en-US" sz="1400" dirty="0">
                        <a:latin typeface="Linux Libertine" charset="0"/>
                        <a:ea typeface="Linux Libertine" charset="0"/>
                        <a:cs typeface="Linux Libertine" charset="0"/>
                      </a:endParaRPr>
                    </a:p>
                  </a:txBody>
                  <a:tcPr marL="18288" marR="18288"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Linux Libertine" charset="0"/>
                          <a:ea typeface="Linux Libertine" charset="0"/>
                          <a:cs typeface="Linux Libertine" charset="0"/>
                        </a:rPr>
                        <a:t>Brown</a:t>
                      </a:r>
                      <a:endParaRPr lang="en-US" sz="1400" dirty="0">
                        <a:latin typeface="Linux Libertine" charset="0"/>
                        <a:ea typeface="Linux Libertine" charset="0"/>
                        <a:cs typeface="Linux Libertine" charset="0"/>
                      </a:endParaRPr>
                    </a:p>
                  </a:txBody>
                  <a:tcPr marL="18288" marR="18288"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Linux Libertine" charset="0"/>
                          <a:ea typeface="Linux Libertine" charset="0"/>
                          <a:cs typeface="Linux Libertine" charset="0"/>
                        </a:rPr>
                        <a:t>24</a:t>
                      </a:r>
                      <a:endParaRPr lang="en-US" sz="1400" dirty="0">
                        <a:latin typeface="Linux Libertine" charset="0"/>
                        <a:ea typeface="Linux Libertine" charset="0"/>
                        <a:cs typeface="Linux Libertine" charset="0"/>
                      </a:endParaRPr>
                    </a:p>
                  </a:txBody>
                  <a:tcPr marL="18288" marR="18288"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Linux Libertine" charset="0"/>
                          <a:ea typeface="Linux Libertine" charset="0"/>
                          <a:cs typeface="Linux Libertine" charset="0"/>
                        </a:rPr>
                        <a:t>MATH</a:t>
                      </a:r>
                      <a:endParaRPr lang="en-US" sz="1400" dirty="0">
                        <a:latin typeface="Linux Libertine" charset="0"/>
                        <a:ea typeface="Linux Libertine" charset="0"/>
                        <a:cs typeface="Linux Libertine" charset="0"/>
                      </a:endParaRPr>
                    </a:p>
                  </a:txBody>
                  <a:tcPr marL="18288" marR="18288"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Example of a</a:t>
            </a:r>
            <a:r>
              <a:rPr lang="en-US" sz="4000" dirty="0"/>
              <a:t> Relational </a:t>
            </a:r>
            <a:r>
              <a:rPr lang="en-US" sz="4000" dirty="0"/>
              <a:t>Schema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CS 564 (Fall'17)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7DF46-B252-0B48-BFC9-2E2FD236D764}" type="slidenum">
              <a:rPr lang="en-US" smtClean="0"/>
              <a:t>33</a:t>
            </a:fld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628650" y="3016252"/>
            <a:ext cx="7886700" cy="407432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2000" dirty="0"/>
              <a:t>Student(SID: </a:t>
            </a:r>
            <a:r>
              <a:rPr lang="en-US" sz="2000" dirty="0" err="1"/>
              <a:t>int</a:t>
            </a:r>
            <a:r>
              <a:rPr lang="en-US" sz="2000" dirty="0"/>
              <a:t>, Name: string, Age: </a:t>
            </a:r>
            <a:r>
              <a:rPr lang="en-US" sz="2000" dirty="0" err="1"/>
              <a:t>int</a:t>
            </a:r>
            <a:r>
              <a:rPr lang="en-US" sz="2000" dirty="0"/>
              <a:t>, Major: string)</a:t>
            </a:r>
            <a:endParaRPr lang="en-US" sz="2000" dirty="0"/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575486" y="5423229"/>
            <a:ext cx="8004988" cy="4074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inux Libertine" charset="0"/>
                <a:ea typeface="Linux Libertine" charset="0"/>
                <a:cs typeface="Linux Libertine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inux Libertine" charset="0"/>
                <a:ea typeface="Linux Libertine" charset="0"/>
                <a:cs typeface="Linux Libertine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inux Libertine" charset="0"/>
                <a:ea typeface="Linux Libertine" charset="0"/>
                <a:cs typeface="Linux Libertine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inux Libertine" charset="0"/>
                <a:ea typeface="Linux Libertine" charset="0"/>
                <a:cs typeface="Linux Libertine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inux Libertine" charset="0"/>
                <a:ea typeface="Linux Libertine" charset="0"/>
                <a:cs typeface="Linux Libertine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/>
              <a:t>Course(CID: string, Name: string, Credits: </a:t>
            </a:r>
            <a:r>
              <a:rPr lang="en-US" sz="2000" dirty="0" err="1"/>
              <a:t>int</a:t>
            </a:r>
            <a:r>
              <a:rPr lang="en-US" sz="2000" dirty="0"/>
              <a:t>, Department: string)</a:t>
            </a:r>
            <a:endParaRPr lang="en-US" sz="2000" dirty="0"/>
          </a:p>
        </p:txBody>
      </p:sp>
      <p:sp>
        <p:nvSpPr>
          <p:cNvPr id="16" name="Rounded Rectangle 15"/>
          <p:cNvSpPr/>
          <p:nvPr/>
        </p:nvSpPr>
        <p:spPr>
          <a:xfrm>
            <a:off x="2552700" y="1661441"/>
            <a:ext cx="4038600" cy="1225228"/>
          </a:xfrm>
          <a:prstGeom prst="roundRect">
            <a:avLst>
              <a:gd name="adj" fmla="val 9696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ontent Placeholder 2"/>
          <p:cNvSpPr txBox="1">
            <a:spLocks/>
          </p:cNvSpPr>
          <p:nvPr/>
        </p:nvSpPr>
        <p:spPr>
          <a:xfrm>
            <a:off x="1410364" y="2084963"/>
            <a:ext cx="1142336" cy="4074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inux Libertine" charset="0"/>
                <a:ea typeface="Linux Libertine" charset="0"/>
                <a:cs typeface="Linux Libertine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inux Libertine" charset="0"/>
                <a:ea typeface="Linux Libertine" charset="0"/>
                <a:cs typeface="Linux Libertine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inux Libertine" charset="0"/>
                <a:ea typeface="Linux Libertine" charset="0"/>
                <a:cs typeface="Linux Libertine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inux Libertine" charset="0"/>
                <a:ea typeface="Linux Libertine" charset="0"/>
                <a:cs typeface="Linux Libertine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inux Libertine" charset="0"/>
                <a:ea typeface="Linux Libertine" charset="0"/>
                <a:cs typeface="Linux Libertine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i="1" dirty="0">
                <a:solidFill>
                  <a:srgbClr val="C00000"/>
                </a:solidFill>
              </a:rPr>
              <a:t>Relation</a:t>
            </a:r>
            <a:endParaRPr lang="en-US" sz="2000" i="1" dirty="0">
              <a:solidFill>
                <a:srgbClr val="C00000"/>
              </a:solidFill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2652824" y="2511829"/>
            <a:ext cx="3838353" cy="257725"/>
          </a:xfrm>
          <a:prstGeom prst="roundRect">
            <a:avLst>
              <a:gd name="adj" fmla="val 9696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Content Placeholder 2"/>
          <p:cNvSpPr txBox="1">
            <a:spLocks/>
          </p:cNvSpPr>
          <p:nvPr/>
        </p:nvSpPr>
        <p:spPr>
          <a:xfrm>
            <a:off x="1410361" y="2436973"/>
            <a:ext cx="1142336" cy="4074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inux Libertine" charset="0"/>
                <a:ea typeface="Linux Libertine" charset="0"/>
                <a:cs typeface="Linux Libertine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inux Libertine" charset="0"/>
                <a:ea typeface="Linux Libertine" charset="0"/>
                <a:cs typeface="Linux Libertine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inux Libertine" charset="0"/>
                <a:ea typeface="Linux Libertine" charset="0"/>
                <a:cs typeface="Linux Libertine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inux Libertine" charset="0"/>
                <a:ea typeface="Linux Libertine" charset="0"/>
                <a:cs typeface="Linux Libertine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inux Libertine" charset="0"/>
                <a:ea typeface="Linux Libertine" charset="0"/>
                <a:cs typeface="Linux Libertine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i="1" dirty="0">
                <a:solidFill>
                  <a:srgbClr val="C00000"/>
                </a:solidFill>
              </a:rPr>
              <a:t>Tuple</a:t>
            </a:r>
            <a:endParaRPr lang="en-US" sz="2000" i="1" dirty="0">
              <a:solidFill>
                <a:srgbClr val="C00000"/>
              </a:solidFill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2594345" y="3040912"/>
            <a:ext cx="446569" cy="308344"/>
          </a:xfrm>
          <a:prstGeom prst="roundRect">
            <a:avLst>
              <a:gd name="adj" fmla="val 9696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ontent Placeholder 2"/>
          <p:cNvSpPr txBox="1">
            <a:spLocks/>
          </p:cNvSpPr>
          <p:nvPr/>
        </p:nvSpPr>
        <p:spPr>
          <a:xfrm>
            <a:off x="2246459" y="3344800"/>
            <a:ext cx="1142336" cy="4074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inux Libertine" charset="0"/>
                <a:ea typeface="Linux Libertine" charset="0"/>
                <a:cs typeface="Linux Libertine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inux Libertine" charset="0"/>
                <a:ea typeface="Linux Libertine" charset="0"/>
                <a:cs typeface="Linux Libertine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inux Libertine" charset="0"/>
                <a:ea typeface="Linux Libertine" charset="0"/>
                <a:cs typeface="Linux Libertine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inux Libertine" charset="0"/>
                <a:ea typeface="Linux Libertine" charset="0"/>
                <a:cs typeface="Linux Libertine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inux Libertine" charset="0"/>
                <a:ea typeface="Linux Libertine" charset="0"/>
                <a:cs typeface="Linux Libertine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i="1" dirty="0">
                <a:solidFill>
                  <a:srgbClr val="C00000"/>
                </a:solidFill>
              </a:rPr>
              <a:t>Attribute</a:t>
            </a:r>
            <a:endParaRPr lang="en-US" sz="2000" i="1" dirty="0">
              <a:solidFill>
                <a:srgbClr val="C00000"/>
              </a:solidFill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3104706" y="3043936"/>
            <a:ext cx="361508" cy="308344"/>
          </a:xfrm>
          <a:prstGeom prst="roundRect">
            <a:avLst>
              <a:gd name="adj" fmla="val 9696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ontent Placeholder 2"/>
          <p:cNvSpPr txBox="1">
            <a:spLocks/>
          </p:cNvSpPr>
          <p:nvPr/>
        </p:nvSpPr>
        <p:spPr>
          <a:xfrm>
            <a:off x="2714292" y="3349551"/>
            <a:ext cx="1142336" cy="4074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inux Libertine" charset="0"/>
                <a:ea typeface="Linux Libertine" charset="0"/>
                <a:cs typeface="Linux Libertine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inux Libertine" charset="0"/>
                <a:ea typeface="Linux Libertine" charset="0"/>
                <a:cs typeface="Linux Libertine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inux Libertine" charset="0"/>
                <a:ea typeface="Linux Libertine" charset="0"/>
                <a:cs typeface="Linux Libertine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inux Libertine" charset="0"/>
                <a:ea typeface="Linux Libertine" charset="0"/>
                <a:cs typeface="Linux Libertine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inux Libertine" charset="0"/>
                <a:ea typeface="Linux Libertine" charset="0"/>
                <a:cs typeface="Linux Libertine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i="1" dirty="0">
                <a:solidFill>
                  <a:srgbClr val="C00000"/>
                </a:solidFill>
              </a:rPr>
              <a:t>Domain</a:t>
            </a:r>
            <a:endParaRPr lang="en-US" sz="2000" i="1" dirty="0">
              <a:solidFill>
                <a:srgbClr val="C00000"/>
              </a:solidFill>
            </a:endParaRPr>
          </a:p>
        </p:txBody>
      </p:sp>
      <p:pic>
        <p:nvPicPr>
          <p:cNvPr id="17" name="Content Placeholder 569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5095" y="3651250"/>
            <a:ext cx="411297" cy="30847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6369" y="3851636"/>
            <a:ext cx="510023" cy="1240452"/>
          </a:xfrm>
          <a:prstGeom prst="rect">
            <a:avLst/>
          </a:prstGeom>
        </p:spPr>
      </p:pic>
      <p:sp>
        <p:nvSpPr>
          <p:cNvPr id="29" name="Rectangle 28"/>
          <p:cNvSpPr/>
          <p:nvPr/>
        </p:nvSpPr>
        <p:spPr>
          <a:xfrm>
            <a:off x="2571528" y="1667619"/>
            <a:ext cx="91484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prstClr val="black"/>
                </a:solidFill>
                <a:latin typeface="Linux Libertine" charset="0"/>
                <a:ea typeface="Linux Libertine" charset="0"/>
                <a:cs typeface="Linux Libertine" charset="0"/>
              </a:rPr>
              <a:t>Student</a:t>
            </a:r>
            <a:endParaRPr lang="en-US" sz="1400" b="1" dirty="0"/>
          </a:p>
        </p:txBody>
      </p:sp>
      <p:graphicFrame>
        <p:nvGraphicFramePr>
          <p:cNvPr id="30" name="Table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3619410"/>
              </p:ext>
            </p:extLst>
          </p:nvPr>
        </p:nvGraphicFramePr>
        <p:xfrm>
          <a:off x="1842130" y="3888365"/>
          <a:ext cx="5418928" cy="124968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020991"/>
                <a:gridCol w="2415757"/>
                <a:gridCol w="676207"/>
                <a:gridCol w="1305973"/>
              </a:tblGrid>
              <a:tr h="0">
                <a:tc>
                  <a:txBody>
                    <a:bodyPr/>
                    <a:lstStyle/>
                    <a:p>
                      <a:r>
                        <a:rPr lang="en-US" sz="1400" u="none" dirty="0" smtClean="0">
                          <a:solidFill>
                            <a:schemeClr val="tx1"/>
                          </a:solidFill>
                          <a:latin typeface="Linux Libertine" charset="0"/>
                          <a:ea typeface="Linux Libertine" charset="0"/>
                          <a:cs typeface="Linux Libertine" charset="0"/>
                        </a:rPr>
                        <a:t>CID</a:t>
                      </a:r>
                      <a:endParaRPr lang="en-US" sz="1400" u="none" dirty="0">
                        <a:solidFill>
                          <a:schemeClr val="tx1"/>
                        </a:solidFill>
                        <a:latin typeface="Linux Libertine" charset="0"/>
                        <a:ea typeface="Linux Libertine" charset="0"/>
                        <a:cs typeface="Linux Libertine" charset="0"/>
                      </a:endParaRPr>
                    </a:p>
                  </a:txBody>
                  <a:tcPr marL="18288" marR="18288"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u="none" dirty="0" smtClean="0">
                          <a:solidFill>
                            <a:schemeClr val="tx1"/>
                          </a:solidFill>
                          <a:latin typeface="Linux Libertine" charset="0"/>
                          <a:ea typeface="Linux Libertine" charset="0"/>
                          <a:cs typeface="Linux Libertine" charset="0"/>
                        </a:rPr>
                        <a:t>Name</a:t>
                      </a:r>
                      <a:endParaRPr lang="en-US" sz="1400" u="none" dirty="0">
                        <a:solidFill>
                          <a:schemeClr val="tx1"/>
                        </a:solidFill>
                        <a:latin typeface="Linux Libertine" charset="0"/>
                        <a:ea typeface="Linux Libertine" charset="0"/>
                        <a:cs typeface="Linux Libertine" charset="0"/>
                      </a:endParaRPr>
                    </a:p>
                  </a:txBody>
                  <a:tcPr marL="18288" marR="18288"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1" u="none" dirty="0" smtClean="0">
                          <a:solidFill>
                            <a:schemeClr val="tx1"/>
                          </a:solidFill>
                          <a:latin typeface="Linux Libertine" charset="0"/>
                          <a:ea typeface="Linux Libertine" charset="0"/>
                          <a:cs typeface="Linux Libertine" charset="0"/>
                        </a:rPr>
                        <a:t>Credits</a:t>
                      </a:r>
                      <a:endParaRPr lang="en-US" sz="1400" b="1" u="none" dirty="0">
                        <a:solidFill>
                          <a:schemeClr val="tx1"/>
                        </a:solidFill>
                        <a:latin typeface="Linux Libertine" charset="0"/>
                        <a:ea typeface="Linux Libertine" charset="0"/>
                        <a:cs typeface="Linux Libertine" charset="0"/>
                      </a:endParaRPr>
                    </a:p>
                  </a:txBody>
                  <a:tcPr marL="18288" marR="18288"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1" u="none" dirty="0" smtClean="0">
                          <a:solidFill>
                            <a:schemeClr val="tx1"/>
                          </a:solidFill>
                          <a:latin typeface="Linux Libertine" charset="0"/>
                          <a:ea typeface="Linux Libertine" charset="0"/>
                          <a:cs typeface="Linux Libertine" charset="0"/>
                        </a:rPr>
                        <a:t>Department</a:t>
                      </a:r>
                      <a:endParaRPr lang="en-US" sz="1400" b="1" u="none" dirty="0">
                        <a:solidFill>
                          <a:schemeClr val="tx1"/>
                        </a:solidFill>
                        <a:latin typeface="Linux Libertine" charset="0"/>
                        <a:ea typeface="Linux Libertine" charset="0"/>
                        <a:cs typeface="Linux Libertine" charset="0"/>
                      </a:endParaRPr>
                    </a:p>
                  </a:txBody>
                  <a:tcPr marL="18288" marR="18288"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Linux Libertine" charset="0"/>
                          <a:ea typeface="Linux Libertine" charset="0"/>
                          <a:cs typeface="Linux Libertine" charset="0"/>
                        </a:rPr>
                        <a:t>CS564</a:t>
                      </a:r>
                      <a:endParaRPr lang="en-US" sz="1400" dirty="0">
                        <a:latin typeface="Linux Libertine" charset="0"/>
                        <a:ea typeface="Linux Libertine" charset="0"/>
                        <a:cs typeface="Linux Libertine" charset="0"/>
                      </a:endParaRPr>
                    </a:p>
                  </a:txBody>
                  <a:tcPr marL="18288" marR="18288"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Linux Libertine" charset="0"/>
                          <a:ea typeface="Linux Libertine" charset="0"/>
                          <a:cs typeface="Linux Libertine" charset="0"/>
                        </a:rPr>
                        <a:t>Database</a:t>
                      </a:r>
                      <a:r>
                        <a:rPr lang="en-US" sz="1400" baseline="0" dirty="0" smtClean="0">
                          <a:latin typeface="Linux Libertine" charset="0"/>
                          <a:ea typeface="Linux Libertine" charset="0"/>
                          <a:cs typeface="Linux Libertine" charset="0"/>
                        </a:rPr>
                        <a:t> Management Systems</a:t>
                      </a:r>
                      <a:endParaRPr lang="en-US" sz="1400" dirty="0">
                        <a:latin typeface="Linux Libertine" charset="0"/>
                        <a:ea typeface="Linux Libertine" charset="0"/>
                        <a:cs typeface="Linux Libertine" charset="0"/>
                      </a:endParaRPr>
                    </a:p>
                  </a:txBody>
                  <a:tcPr marL="18288" marR="18288"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Linux Libertine" charset="0"/>
                          <a:ea typeface="Linux Libertine" charset="0"/>
                          <a:cs typeface="Linux Libertine" charset="0"/>
                        </a:rPr>
                        <a:t>3</a:t>
                      </a:r>
                      <a:endParaRPr lang="en-US" sz="1400" dirty="0">
                        <a:latin typeface="Linux Libertine" charset="0"/>
                        <a:ea typeface="Linux Libertine" charset="0"/>
                        <a:cs typeface="Linux Libertine" charset="0"/>
                      </a:endParaRPr>
                    </a:p>
                  </a:txBody>
                  <a:tcPr marL="18288" marR="18288"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Linux Libertine" charset="0"/>
                          <a:ea typeface="Linux Libertine" charset="0"/>
                          <a:cs typeface="Linux Libertine" charset="0"/>
                        </a:rPr>
                        <a:t>CS</a:t>
                      </a:r>
                      <a:endParaRPr lang="en-US" sz="1400" dirty="0">
                        <a:latin typeface="Linux Libertine" charset="0"/>
                        <a:ea typeface="Linux Libertine" charset="0"/>
                        <a:cs typeface="Linux Libertine" charset="0"/>
                      </a:endParaRPr>
                    </a:p>
                  </a:txBody>
                  <a:tcPr marL="18288" marR="18288"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Linux Libertine" charset="0"/>
                          <a:ea typeface="Linux Libertine" charset="0"/>
                          <a:cs typeface="Linux Libertine" charset="0"/>
                        </a:rPr>
                        <a:t>MATH240</a:t>
                      </a:r>
                      <a:endParaRPr lang="en-US" sz="1400" dirty="0">
                        <a:latin typeface="Linux Libertine" charset="0"/>
                        <a:ea typeface="Linux Libertine" charset="0"/>
                        <a:cs typeface="Linux Libertine" charset="0"/>
                      </a:endParaRPr>
                    </a:p>
                  </a:txBody>
                  <a:tcPr marL="18288" marR="18288"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Linux Libertine" charset="0"/>
                          <a:ea typeface="Linux Libertine" charset="0"/>
                          <a:cs typeface="Linux Libertine" charset="0"/>
                        </a:rPr>
                        <a:t>Discrete</a:t>
                      </a:r>
                      <a:r>
                        <a:rPr lang="en-US" sz="1400" baseline="0" dirty="0" smtClean="0">
                          <a:latin typeface="Linux Libertine" charset="0"/>
                          <a:ea typeface="Linux Libertine" charset="0"/>
                          <a:cs typeface="Linux Libertine" charset="0"/>
                        </a:rPr>
                        <a:t> Mathematics</a:t>
                      </a:r>
                      <a:endParaRPr lang="en-US" sz="1400" dirty="0">
                        <a:latin typeface="Linux Libertine" charset="0"/>
                        <a:ea typeface="Linux Libertine" charset="0"/>
                        <a:cs typeface="Linux Libertine" charset="0"/>
                      </a:endParaRPr>
                    </a:p>
                  </a:txBody>
                  <a:tcPr marL="18288" marR="18288"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Linux Libertine" charset="0"/>
                          <a:ea typeface="Linux Libertine" charset="0"/>
                          <a:cs typeface="Linux Libertine" charset="0"/>
                        </a:rPr>
                        <a:t>4</a:t>
                      </a:r>
                      <a:endParaRPr lang="en-US" sz="1400" dirty="0">
                        <a:latin typeface="Linux Libertine" charset="0"/>
                        <a:ea typeface="Linux Libertine" charset="0"/>
                        <a:cs typeface="Linux Libertine" charset="0"/>
                      </a:endParaRPr>
                    </a:p>
                  </a:txBody>
                  <a:tcPr marL="18288" marR="18288"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Linux Libertine" charset="0"/>
                          <a:ea typeface="Linux Libertine" charset="0"/>
                          <a:cs typeface="Linux Libertine" charset="0"/>
                        </a:rPr>
                        <a:t>MATH</a:t>
                      </a:r>
                      <a:endParaRPr lang="en-US" sz="1400" dirty="0">
                        <a:latin typeface="Linux Libertine" charset="0"/>
                        <a:ea typeface="Linux Libertine" charset="0"/>
                        <a:cs typeface="Linux Libertine" charset="0"/>
                      </a:endParaRPr>
                    </a:p>
                  </a:txBody>
                  <a:tcPr marL="18288" marR="18288"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Linux Libertine" charset="0"/>
                          <a:ea typeface="Linux Libertine" charset="0"/>
                          <a:cs typeface="Linux Libertine" charset="0"/>
                        </a:rPr>
                        <a:t>CS367</a:t>
                      </a:r>
                      <a:endParaRPr lang="en-US" sz="1400" dirty="0">
                        <a:latin typeface="Linux Libertine" charset="0"/>
                        <a:ea typeface="Linux Libertine" charset="0"/>
                        <a:cs typeface="Linux Libertine" charset="0"/>
                      </a:endParaRPr>
                    </a:p>
                  </a:txBody>
                  <a:tcPr marL="18288" marR="18288"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Linux Libertine" charset="0"/>
                          <a:ea typeface="Linux Libertine" charset="0"/>
                          <a:cs typeface="Linux Libertine" charset="0"/>
                        </a:rPr>
                        <a:t>Intro to Data Structures</a:t>
                      </a:r>
                      <a:endParaRPr lang="en-US" sz="1400" dirty="0">
                        <a:latin typeface="Linux Libertine" charset="0"/>
                        <a:ea typeface="Linux Libertine" charset="0"/>
                        <a:cs typeface="Linux Libertine" charset="0"/>
                      </a:endParaRPr>
                    </a:p>
                  </a:txBody>
                  <a:tcPr marL="18288" marR="18288"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Linux Libertine" charset="0"/>
                          <a:ea typeface="Linux Libertine" charset="0"/>
                          <a:cs typeface="Linux Libertine" charset="0"/>
                        </a:rPr>
                        <a:t>3</a:t>
                      </a:r>
                      <a:endParaRPr lang="en-US" sz="1400" dirty="0">
                        <a:latin typeface="Linux Libertine" charset="0"/>
                        <a:ea typeface="Linux Libertine" charset="0"/>
                        <a:cs typeface="Linux Libertine" charset="0"/>
                      </a:endParaRPr>
                    </a:p>
                  </a:txBody>
                  <a:tcPr marL="18288" marR="18288"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Linux Libertine" charset="0"/>
                          <a:ea typeface="Linux Libertine" charset="0"/>
                          <a:cs typeface="Linux Libertine" charset="0"/>
                        </a:rPr>
                        <a:t>CS</a:t>
                      </a:r>
                      <a:endParaRPr lang="en-US" sz="1400" dirty="0">
                        <a:latin typeface="Linux Libertine" charset="0"/>
                        <a:ea typeface="Linux Libertine" charset="0"/>
                        <a:cs typeface="Linux Libertine" charset="0"/>
                      </a:endParaRPr>
                    </a:p>
                  </a:txBody>
                  <a:tcPr marL="18288" marR="18288"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Linux Libertine" charset="0"/>
                          <a:ea typeface="Linux Libertine" charset="0"/>
                          <a:cs typeface="Linux Libertine" charset="0"/>
                        </a:rPr>
                        <a:t>CS764</a:t>
                      </a:r>
                      <a:endParaRPr lang="en-US" sz="1400" dirty="0">
                        <a:latin typeface="Linux Libertine" charset="0"/>
                        <a:ea typeface="Linux Libertine" charset="0"/>
                        <a:cs typeface="Linux Libertine" charset="0"/>
                      </a:endParaRPr>
                    </a:p>
                  </a:txBody>
                  <a:tcPr marL="18288" marR="18288"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Linux Libertine" charset="0"/>
                          <a:ea typeface="Linux Libertine" charset="0"/>
                          <a:cs typeface="Linux Libertine" charset="0"/>
                        </a:rPr>
                        <a:t>Adv.</a:t>
                      </a:r>
                      <a:r>
                        <a:rPr lang="en-US" sz="1400" baseline="0" dirty="0" smtClean="0">
                          <a:latin typeface="Linux Libertine" charset="0"/>
                          <a:ea typeface="Linux Libertine" charset="0"/>
                          <a:cs typeface="Linux Libertine" charset="0"/>
                        </a:rPr>
                        <a:t> Database Management</a:t>
                      </a:r>
                      <a:endParaRPr lang="en-US" sz="1400" dirty="0">
                        <a:latin typeface="Linux Libertine" charset="0"/>
                        <a:ea typeface="Linux Libertine" charset="0"/>
                        <a:cs typeface="Linux Libertine" charset="0"/>
                      </a:endParaRPr>
                    </a:p>
                  </a:txBody>
                  <a:tcPr marL="18288" marR="18288"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Linux Libertine" charset="0"/>
                          <a:ea typeface="Linux Libertine" charset="0"/>
                          <a:cs typeface="Linux Libertine" charset="0"/>
                        </a:rPr>
                        <a:t>3</a:t>
                      </a:r>
                      <a:endParaRPr lang="en-US" sz="1400" dirty="0">
                        <a:latin typeface="Linux Libertine" charset="0"/>
                        <a:ea typeface="Linux Libertine" charset="0"/>
                        <a:cs typeface="Linux Libertine" charset="0"/>
                      </a:endParaRPr>
                    </a:p>
                  </a:txBody>
                  <a:tcPr marL="18288" marR="18288"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Linux Libertine" charset="0"/>
                          <a:ea typeface="Linux Libertine" charset="0"/>
                          <a:cs typeface="Linux Libertine" charset="0"/>
                        </a:rPr>
                        <a:t>CS</a:t>
                      </a:r>
                      <a:endParaRPr lang="en-US" sz="1400" dirty="0">
                        <a:latin typeface="Linux Libertine" charset="0"/>
                        <a:ea typeface="Linux Libertine" charset="0"/>
                        <a:cs typeface="Linux Libertine" charset="0"/>
                      </a:endParaRPr>
                    </a:p>
                  </a:txBody>
                  <a:tcPr marL="18288" marR="18288"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1" name="Rectangle 30"/>
          <p:cNvSpPr/>
          <p:nvPr/>
        </p:nvSpPr>
        <p:spPr>
          <a:xfrm>
            <a:off x="1742715" y="3519033"/>
            <a:ext cx="9220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prstClr val="black"/>
                </a:solidFill>
                <a:latin typeface="Linux Libertine" charset="0"/>
                <a:ea typeface="Linux Libertine" charset="0"/>
                <a:cs typeface="Linux Libertine" charset="0"/>
              </a:rPr>
              <a:t>Course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273990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  <p:bldP spid="14" grpId="0"/>
      <p:bldP spid="16" grpId="0" animBg="1"/>
      <p:bldP spid="16" grpId="1" animBg="1"/>
      <p:bldP spid="18" grpId="0"/>
      <p:bldP spid="18" grpId="1"/>
      <p:bldP spid="19" grpId="2" animBg="1"/>
      <p:bldP spid="19" grpId="3" animBg="1"/>
      <p:bldP spid="21" grpId="2"/>
      <p:bldP spid="21" grpId="3"/>
      <p:bldP spid="22" grpId="0" animBg="1"/>
      <p:bldP spid="22" grpId="1" animBg="1"/>
      <p:bldP spid="23" grpId="0"/>
      <p:bldP spid="23" grpId="1"/>
      <p:bldP spid="24" grpId="0" animBg="1"/>
      <p:bldP spid="24" grpId="1" animBg="1"/>
      <p:bldP spid="25" grpId="0"/>
      <p:bldP spid="25" grpId="1"/>
      <p:bldP spid="31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Schema Management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3000" dirty="0"/>
              <a:t>Describing the data by defining relations, etc.</a:t>
            </a:r>
          </a:p>
          <a:p>
            <a:pPr>
              <a:lnSpc>
                <a:spcPct val="200000"/>
              </a:lnSpc>
            </a:pPr>
            <a:r>
              <a:rPr lang="en-US" sz="3000" dirty="0"/>
              <a:t>Changing the schema</a:t>
            </a:r>
          </a:p>
          <a:p>
            <a:pPr lvl="1">
              <a:lnSpc>
                <a:spcPct val="200000"/>
              </a:lnSpc>
            </a:pPr>
            <a:r>
              <a:rPr lang="en-US" dirty="0" smtClean="0"/>
              <a:t>e.g. need to add </a:t>
            </a:r>
            <a:r>
              <a:rPr lang="en-US" dirty="0" err="1" smtClean="0"/>
              <a:t>DateOfBirth</a:t>
            </a:r>
            <a:r>
              <a:rPr lang="en-US" dirty="0" smtClean="0"/>
              <a:t> </a:t>
            </a:r>
            <a:r>
              <a:rPr lang="en-US" dirty="0" smtClean="0"/>
              <a:t>to the </a:t>
            </a:r>
            <a:r>
              <a:rPr lang="en-US" dirty="0" smtClean="0"/>
              <a:t>Student table</a:t>
            </a: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CS 564 (Fall'17)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7DF46-B252-0B48-BFC9-2E2FD236D764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6201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Independence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One of the most important reasons to use DBMSs</a:t>
            </a:r>
          </a:p>
          <a:p>
            <a:r>
              <a:rPr lang="en-US" dirty="0" smtClean="0"/>
              <a:t>Applications do not change when the underlying structure or storage changes</a:t>
            </a:r>
          </a:p>
          <a:p>
            <a:r>
              <a:rPr lang="en-US" b="1" dirty="0" smtClean="0"/>
              <a:t>Physical data independence:</a:t>
            </a:r>
            <a:r>
              <a:rPr lang="en-US" dirty="0" smtClean="0"/>
              <a:t> </a:t>
            </a:r>
            <a:r>
              <a:rPr lang="en-US" dirty="0"/>
              <a:t>protection from physical layout </a:t>
            </a:r>
            <a:r>
              <a:rPr lang="en-US" dirty="0" smtClean="0"/>
              <a:t>changes</a:t>
            </a:r>
          </a:p>
          <a:p>
            <a:pPr lvl="1"/>
            <a:r>
              <a:rPr lang="en-US" dirty="0" smtClean="0"/>
              <a:t>e.g. moving the data from disk to SSD</a:t>
            </a:r>
          </a:p>
          <a:p>
            <a:r>
              <a:rPr lang="en-US" b="1" dirty="0" smtClean="0"/>
              <a:t>Logical data independence: </a:t>
            </a:r>
            <a:r>
              <a:rPr lang="en-US" dirty="0" smtClean="0"/>
              <a:t>protection </a:t>
            </a:r>
            <a:r>
              <a:rPr lang="en-US" dirty="0"/>
              <a:t>from changes in the logical structure of the </a:t>
            </a:r>
            <a:r>
              <a:rPr lang="en-US" dirty="0" smtClean="0"/>
              <a:t>data</a:t>
            </a:r>
          </a:p>
          <a:p>
            <a:pPr lvl="1"/>
            <a:r>
              <a:rPr lang="en-US" dirty="0" smtClean="0"/>
              <a:t>e.g. adding a new attribute to a table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CS 564 (Fall'17)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7DF46-B252-0B48-BFC9-2E2FD236D764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6474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Query and </a:t>
            </a:r>
            <a:r>
              <a:rPr lang="en-US" dirty="0" smtClean="0"/>
              <a:t>Update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Provide a high-level, declarative language to retrieve and modify data</a:t>
            </a:r>
          </a:p>
          <a:p>
            <a:pPr lvl="1"/>
            <a:r>
              <a:rPr lang="en-US" dirty="0" smtClean="0"/>
              <a:t>Structured Query Language (SQL)</a:t>
            </a:r>
          </a:p>
          <a:p>
            <a:r>
              <a:rPr lang="en-US" dirty="0" smtClean="0"/>
              <a:t>Example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altLang="en-US" dirty="0" smtClean="0"/>
              <a:t>A </a:t>
            </a:r>
            <a:r>
              <a:rPr lang="en-US" altLang="en-US" i="1" dirty="0"/>
              <a:t>q</a:t>
            </a:r>
            <a:r>
              <a:rPr lang="en-US" altLang="en-US" i="1" dirty="0" smtClean="0"/>
              <a:t>uery </a:t>
            </a:r>
            <a:r>
              <a:rPr lang="en-US" altLang="en-US" i="1" dirty="0"/>
              <a:t>processor </a:t>
            </a:r>
            <a:r>
              <a:rPr lang="en-US" altLang="en-US" dirty="0"/>
              <a:t>figures out how to answer the </a:t>
            </a:r>
            <a:r>
              <a:rPr lang="en-US" altLang="en-US" dirty="0" smtClean="0"/>
              <a:t>queries efficiently.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CS 564 (Fall'17)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7DF46-B252-0B48-BFC9-2E2FD236D764}" type="slidenum">
              <a:rPr lang="en-US" smtClean="0"/>
              <a:t>36</a:t>
            </a:fld>
            <a:endParaRPr lang="en-US" dirty="0"/>
          </a:p>
        </p:txBody>
      </p:sp>
      <p:sp>
        <p:nvSpPr>
          <p:cNvPr id="6" name="Rectangle 29"/>
          <p:cNvSpPr>
            <a:spLocks noChangeArrowheads="1"/>
          </p:cNvSpPr>
          <p:nvPr/>
        </p:nvSpPr>
        <p:spPr bwMode="auto">
          <a:xfrm>
            <a:off x="903769" y="3433745"/>
            <a:ext cx="4341199" cy="186269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74998"/>
              </a:schemeClr>
            </a:outerShdw>
          </a:effectLst>
        </p:spPr>
        <p:txBody>
          <a:bodyPr wrap="square" lIns="92075" tIns="46038" rIns="92075" bIns="46038">
            <a:spAutoFit/>
          </a:bodyPr>
          <a:lstStyle/>
          <a:p>
            <a:pPr>
              <a:spcBef>
                <a:spcPct val="0"/>
              </a:spcBef>
              <a:buFontTx/>
              <a:buNone/>
              <a:defRPr/>
            </a:pPr>
            <a:r>
              <a:rPr lang="en-US" sz="2300" b="1" dirty="0">
                <a:latin typeface="Linux Libertine" charset="0"/>
                <a:ea typeface="Linux Libertine" charset="0"/>
                <a:cs typeface="Linux Libertine" charset="0"/>
              </a:rPr>
              <a:t>SELECT </a:t>
            </a:r>
            <a:r>
              <a:rPr lang="en-US" sz="2300" dirty="0" err="1">
                <a:latin typeface="Linux Libertine" charset="0"/>
                <a:ea typeface="Linux Libertine" charset="0"/>
                <a:cs typeface="Linux Libertine" charset="0"/>
              </a:rPr>
              <a:t>C.Name</a:t>
            </a:r>
            <a:endParaRPr lang="en-US" sz="2300" dirty="0">
              <a:latin typeface="Linux Libertine" charset="0"/>
              <a:ea typeface="Linux Libertine" charset="0"/>
              <a:cs typeface="Linux Libertine" charset="0"/>
            </a:endParaRPr>
          </a:p>
          <a:p>
            <a:pPr>
              <a:spcBef>
                <a:spcPct val="0"/>
              </a:spcBef>
              <a:buFontTx/>
              <a:buNone/>
              <a:defRPr/>
            </a:pPr>
            <a:r>
              <a:rPr lang="en-US" sz="2300" b="1" dirty="0">
                <a:latin typeface="Linux Libertine" charset="0"/>
                <a:ea typeface="Linux Libertine" charset="0"/>
                <a:cs typeface="Linux Libertine" charset="0"/>
              </a:rPr>
              <a:t>FROM </a:t>
            </a:r>
            <a:r>
              <a:rPr lang="en-US" sz="2300" dirty="0">
                <a:latin typeface="Linux Libertine" charset="0"/>
                <a:ea typeface="Linux Libertine" charset="0"/>
                <a:cs typeface="Linux Libertine" charset="0"/>
              </a:rPr>
              <a:t>Course C, Section S</a:t>
            </a:r>
            <a:endParaRPr lang="en-US" sz="2300" dirty="0">
              <a:latin typeface="Linux Libertine" charset="0"/>
              <a:ea typeface="Linux Libertine" charset="0"/>
              <a:cs typeface="Linux Libertine" charset="0"/>
            </a:endParaRPr>
          </a:p>
          <a:p>
            <a:pPr>
              <a:spcBef>
                <a:spcPct val="0"/>
              </a:spcBef>
              <a:buFontTx/>
              <a:buNone/>
              <a:defRPr/>
            </a:pPr>
            <a:r>
              <a:rPr lang="en-US" sz="2300" b="1" dirty="0">
                <a:latin typeface="Linux Libertine" charset="0"/>
                <a:ea typeface="Linux Libertine" charset="0"/>
                <a:cs typeface="Linux Libertine" charset="0"/>
              </a:rPr>
              <a:t>WHERE </a:t>
            </a:r>
            <a:r>
              <a:rPr lang="en-US" sz="2300" dirty="0" err="1">
                <a:latin typeface="Linux Libertine" charset="0"/>
                <a:ea typeface="Linux Libertine" charset="0"/>
                <a:cs typeface="Linux Libertine" charset="0"/>
              </a:rPr>
              <a:t>S.Semester</a:t>
            </a:r>
            <a:r>
              <a:rPr lang="en-US" sz="2300" dirty="0">
                <a:latin typeface="Linux Libertine" charset="0"/>
                <a:ea typeface="Linux Libertine" charset="0"/>
                <a:cs typeface="Linux Libertine" charset="0"/>
              </a:rPr>
              <a:t> = “Fall” </a:t>
            </a:r>
            <a:r>
              <a:rPr lang="en-US" sz="2300" b="1" dirty="0">
                <a:latin typeface="Linux Libertine" charset="0"/>
                <a:ea typeface="Linux Libertine" charset="0"/>
                <a:cs typeface="Linux Libertine" charset="0"/>
              </a:rPr>
              <a:t>AND</a:t>
            </a:r>
            <a:r>
              <a:rPr lang="en-US" sz="2300" dirty="0">
                <a:latin typeface="Linux Libertine" charset="0"/>
                <a:ea typeface="Linux Libertine" charset="0"/>
                <a:cs typeface="Linux Libertine" charset="0"/>
              </a:rPr>
              <a:t> </a:t>
            </a:r>
          </a:p>
          <a:p>
            <a:pPr>
              <a:spcBef>
                <a:spcPct val="0"/>
              </a:spcBef>
              <a:buFontTx/>
              <a:buNone/>
              <a:defRPr/>
            </a:pPr>
            <a:r>
              <a:rPr lang="en-US" sz="2300" dirty="0">
                <a:latin typeface="Linux Libertine" charset="0"/>
                <a:ea typeface="Linux Libertine" charset="0"/>
                <a:cs typeface="Linux Libertine" charset="0"/>
              </a:rPr>
              <a:t> </a:t>
            </a:r>
            <a:r>
              <a:rPr lang="en-US" sz="2300" dirty="0">
                <a:latin typeface="Linux Libertine" charset="0"/>
                <a:ea typeface="Linux Libertine" charset="0"/>
                <a:cs typeface="Linux Libertine" charset="0"/>
              </a:rPr>
              <a:t>        </a:t>
            </a:r>
            <a:r>
              <a:rPr lang="en-US" sz="2300" dirty="0" err="1">
                <a:latin typeface="Linux Libertine" charset="0"/>
                <a:ea typeface="Linux Libertine" charset="0"/>
                <a:cs typeface="Linux Libertine" charset="0"/>
              </a:rPr>
              <a:t>S.Year</a:t>
            </a:r>
            <a:r>
              <a:rPr lang="en-US" sz="2300" dirty="0">
                <a:latin typeface="Linux Libertine" charset="0"/>
                <a:ea typeface="Linux Libertine" charset="0"/>
                <a:cs typeface="Linux Libertine" charset="0"/>
              </a:rPr>
              <a:t> </a:t>
            </a:r>
            <a:r>
              <a:rPr lang="en-US" sz="2300" dirty="0">
                <a:latin typeface="Linux Libertine" charset="0"/>
                <a:ea typeface="Linux Libertine" charset="0"/>
                <a:cs typeface="Linux Libertine" charset="0"/>
              </a:rPr>
              <a:t>= </a:t>
            </a:r>
            <a:r>
              <a:rPr lang="en-US" sz="2300" dirty="0">
                <a:latin typeface="Linux Libertine" charset="0"/>
                <a:ea typeface="Linux Libertine" charset="0"/>
                <a:cs typeface="Linux Libertine" charset="0"/>
              </a:rPr>
              <a:t>“2017” </a:t>
            </a:r>
            <a:r>
              <a:rPr lang="en-US" sz="2300" b="1" dirty="0">
                <a:latin typeface="Linux Libertine" charset="0"/>
                <a:ea typeface="Linux Libertine" charset="0"/>
                <a:cs typeface="Linux Libertine" charset="0"/>
              </a:rPr>
              <a:t>AND</a:t>
            </a:r>
          </a:p>
          <a:p>
            <a:pPr>
              <a:spcBef>
                <a:spcPct val="0"/>
              </a:spcBef>
              <a:buFontTx/>
              <a:buNone/>
              <a:defRPr/>
            </a:pPr>
            <a:r>
              <a:rPr lang="en-US" sz="2300" dirty="0">
                <a:latin typeface="Linux Libertine" charset="0"/>
                <a:ea typeface="Linux Libertine" charset="0"/>
                <a:cs typeface="Linux Libertine" charset="0"/>
              </a:rPr>
              <a:t>         C.CID= S.CID</a:t>
            </a:r>
            <a:endParaRPr lang="en-US" sz="2300" dirty="0">
              <a:latin typeface="Linux Libertine" charset="0"/>
              <a:ea typeface="Linux Libertine" charset="0"/>
              <a:cs typeface="Linux Libertine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3193" y="3119981"/>
            <a:ext cx="3132159" cy="101819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3193" y="4116909"/>
            <a:ext cx="3132159" cy="1222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583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Query Processor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 smtClean="0"/>
              <a:t>Has two essential components:</a:t>
            </a:r>
            <a:endParaRPr lang="en-US" b="1" dirty="0" smtClean="0"/>
          </a:p>
          <a:p>
            <a:pPr lvl="1">
              <a:lnSpc>
                <a:spcPct val="150000"/>
              </a:lnSpc>
            </a:pPr>
            <a:r>
              <a:rPr lang="en-US" b="1" dirty="0" smtClean="0"/>
              <a:t>Query optimizer</a:t>
            </a:r>
            <a:r>
              <a:rPr lang="en-US" dirty="0"/>
              <a:t>: </a:t>
            </a:r>
            <a:r>
              <a:rPr lang="en-US" dirty="0" smtClean="0"/>
              <a:t>finds the </a:t>
            </a:r>
            <a:r>
              <a:rPr lang="en-US" dirty="0"/>
              <a:t>best imperative execution plan for </a:t>
            </a:r>
            <a:r>
              <a:rPr lang="en-US" dirty="0" smtClean="0"/>
              <a:t>a given query</a:t>
            </a:r>
            <a:endParaRPr lang="en-US" b="1" dirty="0" smtClean="0"/>
          </a:p>
          <a:p>
            <a:pPr lvl="1">
              <a:lnSpc>
                <a:spcPct val="150000"/>
              </a:lnSpc>
            </a:pPr>
            <a:r>
              <a:rPr lang="en-US" b="1" dirty="0" smtClean="0"/>
              <a:t>Query executor</a:t>
            </a:r>
            <a:r>
              <a:rPr lang="en-US" dirty="0" smtClean="0"/>
              <a:t>: executes </a:t>
            </a:r>
            <a:r>
              <a:rPr lang="en-US" dirty="0"/>
              <a:t>the </a:t>
            </a:r>
            <a:r>
              <a:rPr lang="en-US" dirty="0" smtClean="0"/>
              <a:t>query execution plan </a:t>
            </a:r>
            <a:r>
              <a:rPr lang="en-US" dirty="0"/>
              <a:t>as efficiently as </a:t>
            </a:r>
            <a:r>
              <a:rPr lang="en-US" dirty="0" smtClean="0"/>
              <a:t>possible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CS 564 (Fall'17)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7DF46-B252-0B48-BFC9-2E2FD236D764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6295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Concurrency Control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Suppose 1000s of students and staff want to query and update the data at the same time</a:t>
            </a:r>
          </a:p>
          <a:p>
            <a:r>
              <a:rPr lang="en-US" dirty="0" smtClean="0"/>
              <a:t>Concurrency can lead to update problems</a:t>
            </a:r>
          </a:p>
          <a:p>
            <a:pPr lvl="1"/>
            <a:r>
              <a:rPr lang="en-US" dirty="0" smtClean="0"/>
              <a:t>e.g. a TA enters the wrong grade and before he or she corrects it, the student reads the grade and freaks out!</a:t>
            </a:r>
          </a:p>
          <a:p>
            <a:r>
              <a:rPr lang="en-US" dirty="0" smtClean="0"/>
              <a:t>DBMSs use </a:t>
            </a:r>
            <a:r>
              <a:rPr lang="en-US" i="1" dirty="0" smtClean="0"/>
              <a:t>transaction</a:t>
            </a:r>
            <a:r>
              <a:rPr lang="en-US" dirty="0" smtClean="0"/>
              <a:t> </a:t>
            </a:r>
            <a:r>
              <a:rPr lang="en-US" dirty="0" smtClean="0"/>
              <a:t>and enforce ACID properties.</a:t>
            </a:r>
          </a:p>
          <a:p>
            <a:pPr lvl="1"/>
            <a:r>
              <a:rPr lang="en-US" b="1" dirty="0" smtClean="0"/>
              <a:t>A</a:t>
            </a:r>
            <a:r>
              <a:rPr lang="en-US" dirty="0" smtClean="0"/>
              <a:t>tomicity: all or nothing transactions</a:t>
            </a:r>
          </a:p>
          <a:p>
            <a:pPr lvl="1"/>
            <a:r>
              <a:rPr lang="en-US" b="1" dirty="0" smtClean="0"/>
              <a:t>C</a:t>
            </a:r>
            <a:r>
              <a:rPr lang="en-US" dirty="0" smtClean="0"/>
              <a:t>onsistency: </a:t>
            </a:r>
            <a:r>
              <a:rPr lang="en-US" dirty="0" smtClean="0"/>
              <a:t>from one valid state to another</a:t>
            </a:r>
            <a:endParaRPr lang="en-US" dirty="0" smtClean="0"/>
          </a:p>
          <a:p>
            <a:pPr lvl="1"/>
            <a:r>
              <a:rPr lang="en-US" b="1" dirty="0" smtClean="0"/>
              <a:t>I</a:t>
            </a:r>
            <a:r>
              <a:rPr lang="en-US" dirty="0" smtClean="0"/>
              <a:t>solation: transactions are independent</a:t>
            </a:r>
          </a:p>
          <a:p>
            <a:pPr lvl="1"/>
            <a:r>
              <a:rPr lang="en-US" b="1" dirty="0" smtClean="0"/>
              <a:t>D</a:t>
            </a:r>
            <a:r>
              <a:rPr lang="en-US" dirty="0" smtClean="0"/>
              <a:t>urability: committed data is never lost</a:t>
            </a:r>
            <a:endParaRPr lang="en-US" dirty="0"/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CS 564 (Fall'17)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7DF46-B252-0B48-BFC9-2E2FD236D764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486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Crash Recovery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US" dirty="0"/>
              <a:t>How do we make sure no data is lost after the system has crashed</a:t>
            </a:r>
            <a:r>
              <a:rPr lang="en-US" dirty="0" smtClean="0"/>
              <a:t>?</a:t>
            </a:r>
          </a:p>
          <a:p>
            <a:pPr lvl="1">
              <a:lnSpc>
                <a:spcPct val="120000"/>
              </a:lnSpc>
            </a:pPr>
            <a:r>
              <a:rPr lang="en-US" dirty="0" smtClean="0"/>
              <a:t>e.g. disk failure or power failure</a:t>
            </a:r>
            <a:endParaRPr lang="en-US" dirty="0" smtClean="0"/>
          </a:p>
          <a:p>
            <a:pPr>
              <a:lnSpc>
                <a:spcPct val="120000"/>
              </a:lnSpc>
            </a:pPr>
            <a:r>
              <a:rPr lang="en-US" dirty="0" smtClean="0"/>
              <a:t>DBMSs use </a:t>
            </a:r>
            <a:r>
              <a:rPr lang="en-US" dirty="0" smtClean="0"/>
              <a:t>mechanisms such as logging and checkpoints.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CS 564 (Fall'17)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7DF46-B252-0B48-BFC9-2E2FD236D764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0031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is Important!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4800" dirty="0"/>
              <a:t>“Data is the future.”</a:t>
            </a:r>
          </a:p>
          <a:p>
            <a:endParaRPr lang="en-US" dirty="0">
              <a:solidFill>
                <a:srgbClr val="000000"/>
              </a:solidFill>
              <a:latin typeface="Cambria"/>
              <a:cs typeface="Cambria"/>
            </a:endParaRPr>
          </a:p>
          <a:p>
            <a:r>
              <a:rPr lang="en-US" dirty="0" smtClean="0">
                <a:solidFill>
                  <a:srgbClr val="000000"/>
                </a:solidFill>
              </a:rPr>
              <a:t>It is everywhere:</a:t>
            </a:r>
            <a:endParaRPr lang="en-US" dirty="0">
              <a:solidFill>
                <a:srgbClr val="000000"/>
              </a:solidFill>
            </a:endParaRP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Scientific </a:t>
            </a:r>
            <a:r>
              <a:rPr lang="en-US" dirty="0">
                <a:solidFill>
                  <a:srgbClr val="000000"/>
                </a:solidFill>
              </a:rPr>
              <a:t>discoveries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Online </a:t>
            </a:r>
            <a:r>
              <a:rPr lang="en-US" dirty="0">
                <a:solidFill>
                  <a:srgbClr val="000000"/>
                </a:solidFill>
              </a:rPr>
              <a:t>services (social networks, online retailers)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Decision </a:t>
            </a:r>
            <a:r>
              <a:rPr lang="en-US" dirty="0">
                <a:solidFill>
                  <a:srgbClr val="000000"/>
                </a:solidFill>
              </a:rPr>
              <a:t>making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 smtClean="0"/>
              <a:t>CS 564 (Fall'17)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7DF46-B252-0B48-BFC9-2E2FD236D764}" type="slidenum">
              <a:rPr lang="en-US" smtClean="0"/>
              <a:t>4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580995" y="2588962"/>
            <a:ext cx="293435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1913" lvl="7"/>
            <a:r>
              <a:rPr lang="en-US" sz="1600" dirty="0">
                <a:latin typeface="Linux Libertine" charset="0"/>
                <a:ea typeface="Linux Libertine" charset="0"/>
                <a:cs typeface="Linux Libertine" charset="0"/>
              </a:rPr>
              <a:t>- Chris</a:t>
            </a:r>
            <a:r>
              <a:rPr lang="en-US" sz="1600" dirty="0">
                <a:latin typeface="Linux Libertine" charset="0"/>
                <a:ea typeface="Linux Libertine" charset="0"/>
                <a:cs typeface="Linux Libertine" charset="0"/>
              </a:rPr>
              <a:t>’ cab driver in Pittsburgh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8558" y="4965855"/>
            <a:ext cx="634784" cy="63478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48444" y1="20000" x2="48444" y2="20000"/>
                        <a14:foregroundMark x1="34222" y1="15111" x2="34222" y2="1511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80199" y="4912049"/>
            <a:ext cx="729044" cy="72904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>
                        <a14:foregroundMark x1="81250" y1="50382" x2="81250" y2="50382"/>
                        <a14:foregroundMark x1="73438" y1="38931" x2="73438" y2="38931"/>
                        <a14:foregroundMark x1="88281" y1="60305" x2="88281" y2="60305"/>
                        <a14:foregroundMark x1="40104" y1="38931" x2="40104" y2="38931"/>
                        <a14:foregroundMark x1="19792" y1="57252" x2="19792" y2="5725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278210" y="5757033"/>
            <a:ext cx="1070647" cy="36524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72088" y="5721360"/>
            <a:ext cx="1121864" cy="43077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228150" y="5415904"/>
            <a:ext cx="1416751" cy="52275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14704" y="4965855"/>
            <a:ext cx="1313422" cy="121110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870" y="4965855"/>
            <a:ext cx="504834" cy="49768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2667" y="4932780"/>
            <a:ext cx="2585543" cy="127725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652834" y="5378533"/>
            <a:ext cx="1287544" cy="36793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2488" y="4952503"/>
            <a:ext cx="654280" cy="648136"/>
          </a:xfrm>
          <a:prstGeom prst="rect">
            <a:avLst/>
          </a:prstGeom>
        </p:spPr>
      </p:pic>
      <p:sp>
        <p:nvSpPr>
          <p:cNvPr id="18" name="Title 1"/>
          <p:cNvSpPr txBox="1">
            <a:spLocks/>
          </p:cNvSpPr>
          <p:nvPr/>
        </p:nvSpPr>
        <p:spPr>
          <a:xfrm rot="16200000">
            <a:off x="-2295335" y="3736126"/>
            <a:ext cx="5167491" cy="4380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Linux Libertine" charset="0"/>
                <a:ea typeface="Linux Libertine" charset="0"/>
                <a:cs typeface="Linux Libertine" charset="0"/>
              </a:defRPr>
            </a:lvl1pPr>
          </a:lstStyle>
          <a:p>
            <a:r>
              <a:rPr lang="en-US" sz="2400" dirty="0"/>
              <a:t>Data</a:t>
            </a:r>
            <a:r>
              <a:rPr lang="en-US" sz="2400" dirty="0">
                <a:solidFill>
                  <a:schemeClr val="tx1">
                    <a:alpha val="15000"/>
                  </a:schemeClr>
                </a:solidFill>
              </a:rPr>
              <a:t>base Management Systems</a:t>
            </a:r>
          </a:p>
        </p:txBody>
      </p:sp>
    </p:spTree>
    <p:extLst>
      <p:ext uri="{BB962C8B-B14F-4D97-AF65-F5344CB8AC3E}">
        <p14:creationId xmlns:p14="http://schemas.microsoft.com/office/powerpoint/2010/main" val="201421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DBMSs Rock!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Automate a lot of boring operations on data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Don’t </a:t>
            </a:r>
            <a:r>
              <a:rPr lang="en-US" dirty="0"/>
              <a:t>have to program over and over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</a:t>
            </a:r>
            <a:r>
              <a:rPr lang="en-US" dirty="0" smtClean="0"/>
              <a:t>an </a:t>
            </a:r>
            <a:r>
              <a:rPr lang="en-US" dirty="0"/>
              <a:t>write complex data manipulations in just a few lines</a:t>
            </a:r>
          </a:p>
          <a:p>
            <a:pPr>
              <a:lnSpc>
                <a:spcPct val="100000"/>
              </a:lnSpc>
            </a:pPr>
            <a:r>
              <a:rPr lang="en-US" dirty="0"/>
              <a:t>Make execution very fast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Scales </a:t>
            </a:r>
            <a:r>
              <a:rPr lang="en-US" dirty="0"/>
              <a:t>up to very large data sets</a:t>
            </a:r>
          </a:p>
          <a:p>
            <a:pPr>
              <a:lnSpc>
                <a:spcPct val="100000"/>
              </a:lnSpc>
            </a:pPr>
            <a:r>
              <a:rPr lang="en-US" dirty="0"/>
              <a:t>Make concurrent access/modification possible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Many </a:t>
            </a:r>
            <a:r>
              <a:rPr lang="en-US" dirty="0"/>
              <a:t>users can use the data at the same time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CS 564 (Fall'17)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7DF46-B252-0B48-BFC9-2E2FD236D764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291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 is Involved?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b="1" dirty="0"/>
              <a:t>DB application developer</a:t>
            </a:r>
            <a:r>
              <a:rPr lang="en-US" dirty="0"/>
              <a:t>: writes programs that query and modify data</a:t>
            </a:r>
          </a:p>
          <a:p>
            <a:r>
              <a:rPr lang="en-US" b="1" dirty="0"/>
              <a:t>DB designer</a:t>
            </a:r>
            <a:r>
              <a:rPr lang="en-US" dirty="0"/>
              <a:t>: establishes schema</a:t>
            </a:r>
          </a:p>
          <a:p>
            <a:r>
              <a:rPr lang="en-US" b="1" dirty="0"/>
              <a:t>DB administrator</a:t>
            </a:r>
            <a:r>
              <a:rPr lang="en-US" dirty="0"/>
              <a:t>: loads data, tunes system, keeps </a:t>
            </a:r>
            <a:r>
              <a:rPr lang="en-US" dirty="0" smtClean="0"/>
              <a:t>the system running</a:t>
            </a:r>
            <a:endParaRPr lang="en-US" dirty="0"/>
          </a:p>
          <a:p>
            <a:r>
              <a:rPr lang="en-US" b="1" dirty="0"/>
              <a:t>Data analyst</a:t>
            </a:r>
            <a:r>
              <a:rPr lang="en-US" dirty="0"/>
              <a:t>: </a:t>
            </a:r>
            <a:r>
              <a:rPr lang="en-US" dirty="0" smtClean="0"/>
              <a:t>does data </a:t>
            </a:r>
            <a:r>
              <a:rPr lang="en-US" dirty="0"/>
              <a:t>mining, data integration</a:t>
            </a:r>
          </a:p>
          <a:p>
            <a:r>
              <a:rPr lang="en-US" b="1" dirty="0"/>
              <a:t>DBMS </a:t>
            </a:r>
            <a:r>
              <a:rPr lang="en-US" b="1" dirty="0" smtClean="0"/>
              <a:t>implementer</a:t>
            </a:r>
            <a:r>
              <a:rPr lang="en-US" dirty="0" smtClean="0"/>
              <a:t>: </a:t>
            </a:r>
            <a:r>
              <a:rPr lang="en-US" dirty="0"/>
              <a:t>builds the DBMS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CS 564 (Fall'17)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7DF46-B252-0B48-BFC9-2E2FD236D764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4743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Recommended Read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Chapter 1 of the complete book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CS 564 (Fall'17)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7DF46-B252-0B48-BFC9-2E2FD236D764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3777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36743" y="1562986"/>
            <a:ext cx="7886700" cy="2370870"/>
          </a:xfrm>
        </p:spPr>
        <p:txBody>
          <a:bodyPr>
            <a:normAutofit/>
          </a:bodyPr>
          <a:lstStyle/>
          <a:p>
            <a:r>
              <a:rPr lang="en-US" sz="5400" dirty="0"/>
              <a:t>Entity-Relationship Model for </a:t>
            </a:r>
            <a:br>
              <a:rPr lang="en-US" sz="5400" dirty="0"/>
            </a:br>
            <a:r>
              <a:rPr lang="en-US" sz="5400" dirty="0"/>
              <a:t>Conceptual </a:t>
            </a:r>
            <a:r>
              <a:rPr lang="en-US" sz="5400" dirty="0"/>
              <a:t>Design 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631190" y="341265"/>
            <a:ext cx="7886700" cy="526716"/>
          </a:xfrm>
        </p:spPr>
        <p:txBody>
          <a:bodyPr>
            <a:noAutofit/>
          </a:bodyPr>
          <a:lstStyle/>
          <a:p>
            <a:pPr algn="ctr"/>
            <a:r>
              <a:rPr lang="en-US" sz="3600" dirty="0"/>
              <a:t>Next Up</a:t>
            </a:r>
            <a:endParaRPr lang="en-US" sz="36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CS 564 (Fall'17)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7DF46-B252-0B48-BFC9-2E2FD236D764}" type="slidenum">
              <a:rPr lang="en-US" smtClean="0"/>
              <a:t>43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631190" y="1160057"/>
            <a:ext cx="7884160" cy="0"/>
          </a:xfrm>
          <a:prstGeom prst="line">
            <a:avLst/>
          </a:prstGeom>
          <a:ln w="76200" cmpd="thickThin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628650" y="4385267"/>
            <a:ext cx="7884160" cy="0"/>
          </a:xfrm>
          <a:prstGeom prst="line">
            <a:avLst/>
          </a:prstGeom>
          <a:ln w="76200" cmpd="thinThick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6"/>
          <p:cNvSpPr txBox="1">
            <a:spLocks/>
          </p:cNvSpPr>
          <p:nvPr/>
        </p:nvSpPr>
        <p:spPr>
          <a:xfrm>
            <a:off x="636743" y="4687062"/>
            <a:ext cx="7886700" cy="14092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Linux Libertine" charset="0"/>
                <a:ea typeface="Linux Libertine" charset="0"/>
                <a:cs typeface="Linux Libertine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Linux Libertine" charset="0"/>
                <a:ea typeface="Linux Libertine" charset="0"/>
                <a:cs typeface="Linux Libertine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Linux Libertine" charset="0"/>
                <a:ea typeface="Linux Libertine" charset="0"/>
                <a:cs typeface="Linux Libertine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Linux Libertine" charset="0"/>
                <a:ea typeface="Linux Libertine" charset="0"/>
                <a:cs typeface="Linux Libertine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Linux Libertine" charset="0"/>
                <a:ea typeface="Linux Libertine" charset="0"/>
                <a:cs typeface="Linux Libertine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000" dirty="0"/>
              <a:t>Questions</a:t>
            </a:r>
            <a:r>
              <a:rPr lang="en-US" sz="4000" dirty="0" smtClean="0"/>
              <a:t>?</a:t>
            </a:r>
            <a:endParaRPr lang="en-US" sz="2000" dirty="0"/>
          </a:p>
          <a:p>
            <a:pPr algn="ctr"/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32857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is Important!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4800" dirty="0"/>
              <a:t>“Data is the future.”</a:t>
            </a:r>
          </a:p>
          <a:p>
            <a:endParaRPr lang="en-US" dirty="0">
              <a:solidFill>
                <a:srgbClr val="000000"/>
              </a:solidFill>
              <a:latin typeface="Cambria"/>
              <a:cs typeface="Cambria"/>
            </a:endParaRPr>
          </a:p>
          <a:p>
            <a:r>
              <a:rPr lang="en-US" dirty="0" smtClean="0">
                <a:solidFill>
                  <a:srgbClr val="000000"/>
                </a:solidFill>
              </a:rPr>
              <a:t>It is everywhere:</a:t>
            </a:r>
            <a:endParaRPr lang="en-US" dirty="0">
              <a:solidFill>
                <a:srgbClr val="000000"/>
              </a:solidFill>
            </a:endParaRP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Scientific </a:t>
            </a:r>
            <a:r>
              <a:rPr lang="en-US" dirty="0">
                <a:solidFill>
                  <a:srgbClr val="000000"/>
                </a:solidFill>
              </a:rPr>
              <a:t>discoveries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Online </a:t>
            </a:r>
            <a:r>
              <a:rPr lang="en-US" dirty="0">
                <a:solidFill>
                  <a:srgbClr val="000000"/>
                </a:solidFill>
              </a:rPr>
              <a:t>services (social networks, online retailers)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Decision making</a:t>
            </a:r>
            <a:endParaRPr lang="en-US" dirty="0"/>
          </a:p>
          <a:p>
            <a:endParaRPr lang="en-US" dirty="0" smtClean="0">
              <a:solidFill>
                <a:srgbClr val="000000"/>
              </a:solidFill>
            </a:endParaRPr>
          </a:p>
          <a:p>
            <a:r>
              <a:rPr lang="en-US" dirty="0" smtClean="0">
                <a:solidFill>
                  <a:srgbClr val="000000"/>
                </a:solidFill>
              </a:rPr>
              <a:t>Users </a:t>
            </a:r>
            <a:r>
              <a:rPr lang="en-US" dirty="0" smtClean="0">
                <a:solidFill>
                  <a:srgbClr val="000000"/>
                </a:solidFill>
              </a:rPr>
              <a:t>organize </a:t>
            </a:r>
            <a:r>
              <a:rPr lang="en-US" dirty="0" smtClean="0">
                <a:solidFill>
                  <a:srgbClr val="000000"/>
                </a:solidFill>
              </a:rPr>
              <a:t>their data as </a:t>
            </a:r>
            <a:r>
              <a:rPr lang="en-US" i="1" dirty="0" smtClean="0">
                <a:solidFill>
                  <a:srgbClr val="000000"/>
                </a:solidFill>
              </a:rPr>
              <a:t>databases</a:t>
            </a:r>
            <a:r>
              <a:rPr lang="en-US" dirty="0" smtClean="0">
                <a:solidFill>
                  <a:srgbClr val="000000"/>
                </a:solidFill>
              </a:rPr>
              <a:t>.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 smtClean="0"/>
              <a:t>CS 564 (Fall'17)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7DF46-B252-0B48-BFC9-2E2FD236D764}" type="slidenum">
              <a:rPr lang="en-US" smtClean="0"/>
              <a:t>5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580995" y="2588962"/>
            <a:ext cx="293435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1913" lvl="7"/>
            <a:r>
              <a:rPr lang="en-US" sz="1600" dirty="0">
                <a:latin typeface="Linux Libertine" charset="0"/>
                <a:ea typeface="Linux Libertine" charset="0"/>
                <a:cs typeface="Linux Libertine" charset="0"/>
              </a:rPr>
              <a:t>- Chris</a:t>
            </a:r>
            <a:r>
              <a:rPr lang="en-US" sz="1600" dirty="0">
                <a:latin typeface="Linux Libertine" charset="0"/>
                <a:ea typeface="Linux Libertine" charset="0"/>
                <a:cs typeface="Linux Libertine" charset="0"/>
              </a:rPr>
              <a:t>’ cab driver in Pittsburgh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25033" y="4846538"/>
            <a:ext cx="7293934" cy="461665"/>
          </a:xfrm>
          <a:prstGeom prst="rect">
            <a:avLst/>
          </a:prstGeom>
          <a:solidFill>
            <a:srgbClr val="E4FFD5"/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kern="0" dirty="0">
                <a:solidFill>
                  <a:prstClr val="black"/>
                </a:solidFill>
                <a:latin typeface="Linux Libertine" charset="0"/>
                <a:ea typeface="Linux Libertine" charset="0"/>
                <a:cs typeface="Linux Libertine" charset="0"/>
              </a:rPr>
              <a:t>Data        </a:t>
            </a:r>
            <a:r>
              <a:rPr lang="en-US" sz="2400" kern="0" dirty="0">
                <a:solidFill>
                  <a:prstClr val="black"/>
                </a:solidFill>
                <a:latin typeface="Linux Libertine" charset="0"/>
                <a:ea typeface="Linux Libertine" charset="0"/>
                <a:cs typeface="Linux Libertine" charset="0"/>
              </a:rPr>
              <a:t>Information        Knowledge        Wisdom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2137144" y="5091544"/>
            <a:ext cx="265814" cy="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4267200" y="5091544"/>
            <a:ext cx="265814" cy="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6302006" y="5091544"/>
            <a:ext cx="265814" cy="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1"/>
          <p:cNvSpPr txBox="1">
            <a:spLocks/>
          </p:cNvSpPr>
          <p:nvPr/>
        </p:nvSpPr>
        <p:spPr>
          <a:xfrm rot="16200000">
            <a:off x="-2295335" y="3736126"/>
            <a:ext cx="5167491" cy="4380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Linux Libertine" charset="0"/>
                <a:ea typeface="Linux Libertine" charset="0"/>
                <a:cs typeface="Linux Libertine" charset="0"/>
              </a:defRPr>
            </a:lvl1pPr>
          </a:lstStyle>
          <a:p>
            <a:r>
              <a:rPr lang="en-US" sz="2400" dirty="0"/>
              <a:t>Data</a:t>
            </a:r>
            <a:r>
              <a:rPr lang="en-US" sz="2400" dirty="0">
                <a:solidFill>
                  <a:schemeClr val="tx1">
                    <a:alpha val="15000"/>
                  </a:schemeClr>
                </a:solidFill>
              </a:rPr>
              <a:t>base Management Systems</a:t>
            </a:r>
          </a:p>
        </p:txBody>
      </p:sp>
    </p:spTree>
    <p:extLst>
      <p:ext uri="{BB962C8B-B14F-4D97-AF65-F5344CB8AC3E}">
        <p14:creationId xmlns:p14="http://schemas.microsoft.com/office/powerpoint/2010/main" val="277771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Database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A logically coherent collection of related data, representing </a:t>
            </a:r>
            <a:r>
              <a:rPr lang="en-US" sz="3200" dirty="0"/>
              <a:t>some </a:t>
            </a:r>
            <a:r>
              <a:rPr lang="en-US" sz="3200" dirty="0"/>
              <a:t>aspect(s) </a:t>
            </a:r>
            <a:r>
              <a:rPr lang="en-US" sz="3200" dirty="0"/>
              <a:t>of the real </a:t>
            </a:r>
            <a:r>
              <a:rPr lang="en-US" sz="3200" dirty="0"/>
              <a:t>world</a:t>
            </a:r>
          </a:p>
          <a:p>
            <a:r>
              <a:rPr lang="en-US" sz="3200" dirty="0"/>
              <a:t>Designed</a:t>
            </a:r>
            <a:r>
              <a:rPr lang="en-US" sz="3200" dirty="0"/>
              <a:t>, built, and populated with data </a:t>
            </a:r>
            <a:endParaRPr lang="en-US" sz="3200" dirty="0"/>
          </a:p>
          <a:p>
            <a:pPr lvl="1"/>
            <a:r>
              <a:rPr lang="en-US" sz="2800" dirty="0"/>
              <a:t>for </a:t>
            </a:r>
            <a:r>
              <a:rPr lang="en-US" sz="2800" dirty="0"/>
              <a:t>a specific </a:t>
            </a:r>
            <a:r>
              <a:rPr lang="en-US" sz="2800" dirty="0"/>
              <a:t>purpose</a:t>
            </a:r>
          </a:p>
          <a:p>
            <a:pPr lvl="1"/>
            <a:r>
              <a:rPr lang="en-US" sz="2800" dirty="0"/>
              <a:t>for an </a:t>
            </a:r>
            <a:r>
              <a:rPr lang="en-US" sz="2800" dirty="0"/>
              <a:t>intended group of users and </a:t>
            </a:r>
            <a:endParaRPr lang="en-US" sz="2800" dirty="0"/>
          </a:p>
          <a:p>
            <a:pPr lvl="1"/>
            <a:r>
              <a:rPr lang="en-US" sz="2800" dirty="0"/>
              <a:t>for some </a:t>
            </a:r>
            <a:r>
              <a:rPr lang="en-US" sz="2800" dirty="0"/>
              <a:t>preconceived applications in which these users are </a:t>
            </a:r>
            <a:r>
              <a:rPr lang="en-US" sz="2800" dirty="0"/>
              <a:t>interested</a:t>
            </a:r>
            <a:endParaRPr lang="en-US" sz="2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CS 564 (Fall'17)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7DF46-B252-0B48-BFC9-2E2FD236D764}" type="slidenum">
              <a:rPr lang="en-US" smtClean="0"/>
              <a:t>6</a:t>
            </a:fld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 rot="16200000">
            <a:off x="-2295335" y="3736126"/>
            <a:ext cx="5167491" cy="4380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Linux Libertine" charset="0"/>
                <a:ea typeface="Linux Libertine" charset="0"/>
                <a:cs typeface="Linux Libertine" charset="0"/>
              </a:defRPr>
            </a:lvl1pPr>
          </a:lstStyle>
          <a:p>
            <a:r>
              <a:rPr lang="en-US" sz="2400" dirty="0"/>
              <a:t>Database</a:t>
            </a:r>
            <a:r>
              <a:rPr lang="en-US" sz="2400" dirty="0">
                <a:solidFill>
                  <a:schemeClr val="tx1">
                    <a:alpha val="15000"/>
                  </a:schemeClr>
                </a:solidFill>
              </a:rPr>
              <a:t> Management Systems</a:t>
            </a:r>
          </a:p>
        </p:txBody>
      </p:sp>
    </p:spTree>
    <p:extLst>
      <p:ext uri="{BB962C8B-B14F-4D97-AF65-F5344CB8AC3E}">
        <p14:creationId xmlns:p14="http://schemas.microsoft.com/office/powerpoint/2010/main" val="482209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" name="Table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9090830"/>
              </p:ext>
            </p:extLst>
          </p:nvPr>
        </p:nvGraphicFramePr>
        <p:xfrm>
          <a:off x="5779878" y="2196103"/>
          <a:ext cx="1997068" cy="1322832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501875"/>
                <a:gridCol w="861071"/>
                <a:gridCol w="634122"/>
              </a:tblGrid>
              <a:tr h="0">
                <a:tc>
                  <a:txBody>
                    <a:bodyPr/>
                    <a:lstStyle/>
                    <a:p>
                      <a:r>
                        <a:rPr lang="en-US" sz="1000" u="none" dirty="0" smtClean="0">
                          <a:solidFill>
                            <a:schemeClr val="tx1"/>
                          </a:solidFill>
                          <a:latin typeface="Linux Libertine" charset="0"/>
                          <a:ea typeface="Linux Libertine" charset="0"/>
                          <a:cs typeface="Linux Libertine" charset="0"/>
                        </a:rPr>
                        <a:t>SID</a:t>
                      </a:r>
                      <a:endParaRPr lang="en-US" sz="1000" u="none" dirty="0">
                        <a:solidFill>
                          <a:schemeClr val="tx1"/>
                        </a:solidFill>
                        <a:latin typeface="Linux Libertine" charset="0"/>
                        <a:ea typeface="Linux Libertine" charset="0"/>
                        <a:cs typeface="Linux Libertine" charset="0"/>
                      </a:endParaRPr>
                    </a:p>
                  </a:txBody>
                  <a:tcPr marL="18288" marR="18288"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u="none" dirty="0" err="1" smtClean="0">
                          <a:solidFill>
                            <a:schemeClr val="tx1"/>
                          </a:solidFill>
                          <a:latin typeface="Linux Libertine" charset="0"/>
                          <a:ea typeface="Linux Libertine" charset="0"/>
                          <a:cs typeface="Linux Libertine" charset="0"/>
                        </a:rPr>
                        <a:t>SecID</a:t>
                      </a:r>
                      <a:endParaRPr lang="en-US" sz="1000" u="none" dirty="0">
                        <a:solidFill>
                          <a:schemeClr val="tx1"/>
                        </a:solidFill>
                        <a:latin typeface="Linux Libertine" charset="0"/>
                        <a:ea typeface="Linux Libertine" charset="0"/>
                        <a:cs typeface="Linux Libertine" charset="0"/>
                      </a:endParaRPr>
                    </a:p>
                  </a:txBody>
                  <a:tcPr marL="18288" marR="18288"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b="1" u="none" dirty="0" smtClean="0">
                          <a:solidFill>
                            <a:schemeClr val="tx1"/>
                          </a:solidFill>
                          <a:latin typeface="Linux Libertine" charset="0"/>
                          <a:ea typeface="Linux Libertine" charset="0"/>
                          <a:cs typeface="Linux Libertine" charset="0"/>
                        </a:rPr>
                        <a:t>Grade</a:t>
                      </a:r>
                      <a:endParaRPr lang="en-US" sz="1000" b="1" u="none" dirty="0">
                        <a:solidFill>
                          <a:schemeClr val="tx1"/>
                        </a:solidFill>
                        <a:latin typeface="Linux Libertine" charset="0"/>
                        <a:ea typeface="Linux Libertine" charset="0"/>
                        <a:cs typeface="Linux Libertine" charset="0"/>
                      </a:endParaRPr>
                    </a:p>
                  </a:txBody>
                  <a:tcPr marL="18288" marR="18288"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>
                          <a:latin typeface="Linux Libertine" charset="0"/>
                          <a:ea typeface="Linux Libertine" charset="0"/>
                          <a:cs typeface="Linux Libertine" charset="0"/>
                        </a:rPr>
                        <a:t>17</a:t>
                      </a:r>
                      <a:endParaRPr lang="en-US" sz="1000" dirty="0">
                        <a:latin typeface="Linux Libertine" charset="0"/>
                        <a:ea typeface="Linux Libertine" charset="0"/>
                        <a:cs typeface="Linux Libertine" charset="0"/>
                      </a:endParaRPr>
                    </a:p>
                  </a:txBody>
                  <a:tcPr marL="18288" marR="18288"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>
                          <a:latin typeface="Linux Libertine" charset="0"/>
                          <a:ea typeface="Linux Libertine" charset="0"/>
                          <a:cs typeface="Linux Libertine" charset="0"/>
                        </a:rPr>
                        <a:t>30098</a:t>
                      </a:r>
                      <a:endParaRPr lang="en-US" sz="1000" dirty="0">
                        <a:latin typeface="Linux Libertine" charset="0"/>
                        <a:ea typeface="Linux Libertine" charset="0"/>
                        <a:cs typeface="Linux Libertine" charset="0"/>
                      </a:endParaRPr>
                    </a:p>
                  </a:txBody>
                  <a:tcPr marL="18288" marR="18288"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>
                          <a:latin typeface="Linux Libertine" charset="0"/>
                          <a:ea typeface="Linux Libertine" charset="0"/>
                          <a:cs typeface="Linux Libertine" charset="0"/>
                        </a:rPr>
                        <a:t>A</a:t>
                      </a:r>
                      <a:endParaRPr lang="en-US" sz="1000" dirty="0">
                        <a:latin typeface="Linux Libertine" charset="0"/>
                        <a:ea typeface="Linux Libertine" charset="0"/>
                        <a:cs typeface="Linux Libertine" charset="0"/>
                      </a:endParaRPr>
                    </a:p>
                  </a:txBody>
                  <a:tcPr marL="18288" marR="18288"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>
                          <a:latin typeface="Linux Libertine" charset="0"/>
                          <a:ea typeface="Linux Libertine" charset="0"/>
                          <a:cs typeface="Linux Libertine" charset="0"/>
                        </a:rPr>
                        <a:t>17</a:t>
                      </a:r>
                      <a:endParaRPr lang="en-US" sz="1000" dirty="0">
                        <a:latin typeface="Linux Libertine" charset="0"/>
                        <a:ea typeface="Linux Libertine" charset="0"/>
                        <a:cs typeface="Linux Libertine" charset="0"/>
                      </a:endParaRPr>
                    </a:p>
                  </a:txBody>
                  <a:tcPr marL="18288" marR="18288"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>
                          <a:latin typeface="Linux Libertine" charset="0"/>
                          <a:ea typeface="Linux Libertine" charset="0"/>
                          <a:cs typeface="Linux Libertine" charset="0"/>
                        </a:rPr>
                        <a:t>40026</a:t>
                      </a:r>
                      <a:endParaRPr lang="en-US" sz="1000" dirty="0">
                        <a:latin typeface="Linux Libertine" charset="0"/>
                        <a:ea typeface="Linux Libertine" charset="0"/>
                        <a:cs typeface="Linux Libertine" charset="0"/>
                      </a:endParaRPr>
                    </a:p>
                  </a:txBody>
                  <a:tcPr marL="18288" marR="18288"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>
                          <a:latin typeface="Linux Libertine" charset="0"/>
                          <a:ea typeface="Linux Libertine" charset="0"/>
                          <a:cs typeface="Linux Libertine" charset="0"/>
                        </a:rPr>
                        <a:t>AB</a:t>
                      </a:r>
                      <a:endParaRPr lang="en-US" sz="1000" dirty="0">
                        <a:latin typeface="Linux Libertine" charset="0"/>
                        <a:ea typeface="Linux Libertine" charset="0"/>
                        <a:cs typeface="Linux Libertine" charset="0"/>
                      </a:endParaRPr>
                    </a:p>
                  </a:txBody>
                  <a:tcPr marL="18288" marR="18288"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>
                          <a:latin typeface="Linux Libertine" charset="0"/>
                          <a:ea typeface="Linux Libertine" charset="0"/>
                          <a:cs typeface="Linux Libertine" charset="0"/>
                        </a:rPr>
                        <a:t>8</a:t>
                      </a:r>
                      <a:endParaRPr lang="en-US" sz="1000" dirty="0">
                        <a:latin typeface="Linux Libertine" charset="0"/>
                        <a:ea typeface="Linux Libertine" charset="0"/>
                        <a:cs typeface="Linux Libertine" charset="0"/>
                      </a:endParaRPr>
                    </a:p>
                  </a:txBody>
                  <a:tcPr marL="18288" marR="18288"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>
                          <a:latin typeface="Linux Libertine" charset="0"/>
                          <a:ea typeface="Linux Libertine" charset="0"/>
                          <a:cs typeface="Linux Libertine" charset="0"/>
                        </a:rPr>
                        <a:t>1005</a:t>
                      </a:r>
                      <a:endParaRPr lang="en-US" sz="1000" dirty="0">
                        <a:latin typeface="Linux Libertine" charset="0"/>
                        <a:ea typeface="Linux Libertine" charset="0"/>
                        <a:cs typeface="Linux Libertine" charset="0"/>
                      </a:endParaRPr>
                    </a:p>
                  </a:txBody>
                  <a:tcPr marL="18288" marR="18288"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>
                          <a:latin typeface="Linux Libertine" charset="0"/>
                          <a:ea typeface="Linux Libertine" charset="0"/>
                          <a:cs typeface="Linux Libertine" charset="0"/>
                        </a:rPr>
                        <a:t>A</a:t>
                      </a:r>
                      <a:endParaRPr lang="en-US" sz="1000" dirty="0">
                        <a:latin typeface="Linux Libertine" charset="0"/>
                        <a:ea typeface="Linux Libertine" charset="0"/>
                        <a:cs typeface="Linux Libertine" charset="0"/>
                      </a:endParaRPr>
                    </a:p>
                  </a:txBody>
                  <a:tcPr marL="18288" marR="18288"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>
                          <a:latin typeface="Linux Libertine" charset="0"/>
                          <a:ea typeface="Linux Libertine" charset="0"/>
                          <a:cs typeface="Linux Libertine" charset="0"/>
                        </a:rPr>
                        <a:t>8</a:t>
                      </a:r>
                      <a:endParaRPr lang="en-US" sz="1000" dirty="0">
                        <a:latin typeface="Linux Libertine" charset="0"/>
                        <a:ea typeface="Linux Libertine" charset="0"/>
                        <a:cs typeface="Linux Libertine" charset="0"/>
                      </a:endParaRPr>
                    </a:p>
                  </a:txBody>
                  <a:tcPr marL="18288" marR="18288"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>
                          <a:latin typeface="Linux Libertine" charset="0"/>
                          <a:ea typeface="Linux Libertine" charset="0"/>
                          <a:cs typeface="Linux Libertine" charset="0"/>
                        </a:rPr>
                        <a:t>40026</a:t>
                      </a:r>
                      <a:endParaRPr lang="en-US" sz="1000" dirty="0">
                        <a:latin typeface="Linux Libertine" charset="0"/>
                        <a:ea typeface="Linux Libertine" charset="0"/>
                        <a:cs typeface="Linux Libertine" charset="0"/>
                      </a:endParaRPr>
                    </a:p>
                  </a:txBody>
                  <a:tcPr marL="18288" marR="18288"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>
                          <a:latin typeface="Linux Libertine" charset="0"/>
                          <a:ea typeface="Linux Libertine" charset="0"/>
                          <a:cs typeface="Linux Libertine" charset="0"/>
                        </a:rPr>
                        <a:t>C</a:t>
                      </a:r>
                      <a:endParaRPr lang="en-US" sz="1000" dirty="0">
                        <a:latin typeface="Linux Libertine" charset="0"/>
                        <a:ea typeface="Linux Libertine" charset="0"/>
                        <a:cs typeface="Linux Libertine" charset="0"/>
                      </a:endParaRPr>
                    </a:p>
                  </a:txBody>
                  <a:tcPr marL="18288" marR="18288"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>
                          <a:latin typeface="Linux Libertine" charset="0"/>
                          <a:ea typeface="Linux Libertine" charset="0"/>
                          <a:cs typeface="Linux Libertine" charset="0"/>
                        </a:rPr>
                        <a:t>8</a:t>
                      </a:r>
                      <a:endParaRPr lang="en-US" sz="1000" dirty="0">
                        <a:latin typeface="Linux Libertine" charset="0"/>
                        <a:ea typeface="Linux Libertine" charset="0"/>
                        <a:cs typeface="Linux Libertine" charset="0"/>
                      </a:endParaRPr>
                    </a:p>
                  </a:txBody>
                  <a:tcPr marL="18288" marR="18288"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>
                          <a:latin typeface="Linux Libertine" charset="0"/>
                          <a:ea typeface="Linux Libertine" charset="0"/>
                          <a:cs typeface="Linux Libertine" charset="0"/>
                        </a:rPr>
                        <a:t>20006</a:t>
                      </a:r>
                      <a:endParaRPr lang="en-US" sz="1000" dirty="0">
                        <a:latin typeface="Linux Libertine" charset="0"/>
                        <a:ea typeface="Linux Libertine" charset="0"/>
                        <a:cs typeface="Linux Libertine" charset="0"/>
                      </a:endParaRPr>
                    </a:p>
                  </a:txBody>
                  <a:tcPr marL="18288" marR="18288"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>
                          <a:latin typeface="Linux Libertine" charset="0"/>
                          <a:ea typeface="Linux Libertine" charset="0"/>
                          <a:cs typeface="Linux Libertine" charset="0"/>
                        </a:rPr>
                        <a:t>A</a:t>
                      </a:r>
                      <a:endParaRPr lang="en-US" sz="1000" dirty="0">
                        <a:latin typeface="Linux Libertine" charset="0"/>
                        <a:ea typeface="Linux Libertine" charset="0"/>
                        <a:cs typeface="Linux Libertine" charset="0"/>
                      </a:endParaRPr>
                    </a:p>
                  </a:txBody>
                  <a:tcPr marL="18288" marR="18288"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>
                          <a:latin typeface="Linux Libertine" charset="0"/>
                          <a:ea typeface="Linux Libertine" charset="0"/>
                          <a:cs typeface="Linux Libertine" charset="0"/>
                        </a:rPr>
                        <a:t>8</a:t>
                      </a:r>
                      <a:endParaRPr lang="en-US" sz="1000" dirty="0">
                        <a:latin typeface="Linux Libertine" charset="0"/>
                        <a:ea typeface="Linux Libertine" charset="0"/>
                        <a:cs typeface="Linux Libertine" charset="0"/>
                      </a:endParaRPr>
                    </a:p>
                  </a:txBody>
                  <a:tcPr marL="18288" marR="18288"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>
                          <a:latin typeface="Linux Libertine" charset="0"/>
                          <a:ea typeface="Linux Libertine" charset="0"/>
                          <a:cs typeface="Linux Libertine" charset="0"/>
                        </a:rPr>
                        <a:t>30098</a:t>
                      </a:r>
                      <a:endParaRPr lang="en-US" sz="1000" dirty="0">
                        <a:latin typeface="Linux Libertine" charset="0"/>
                        <a:ea typeface="Linux Libertine" charset="0"/>
                        <a:cs typeface="Linux Libertine" charset="0"/>
                      </a:endParaRPr>
                    </a:p>
                  </a:txBody>
                  <a:tcPr marL="18288" marR="18288"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>
                          <a:latin typeface="Linux Libertine" charset="0"/>
                          <a:ea typeface="Linux Libertine" charset="0"/>
                          <a:cs typeface="Linux Libertine" charset="0"/>
                        </a:rPr>
                        <a:t>B</a:t>
                      </a:r>
                      <a:endParaRPr lang="en-US" sz="1000" dirty="0">
                        <a:latin typeface="Linux Libertine" charset="0"/>
                        <a:ea typeface="Linux Libertine" charset="0"/>
                        <a:cs typeface="Linux Libertine" charset="0"/>
                      </a:endParaRPr>
                    </a:p>
                  </a:txBody>
                  <a:tcPr marL="18288" marR="18288"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1" name="Table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2647953"/>
              </p:ext>
            </p:extLst>
          </p:nvPr>
        </p:nvGraphicFramePr>
        <p:xfrm>
          <a:off x="874833" y="3115968"/>
          <a:ext cx="3983037" cy="94488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750452"/>
                <a:gridCol w="1775637"/>
                <a:gridCol w="497028"/>
                <a:gridCol w="959920"/>
              </a:tblGrid>
              <a:tr h="0">
                <a:tc>
                  <a:txBody>
                    <a:bodyPr/>
                    <a:lstStyle/>
                    <a:p>
                      <a:r>
                        <a:rPr lang="en-US" sz="1000" u="none" dirty="0" smtClean="0">
                          <a:solidFill>
                            <a:schemeClr val="tx1"/>
                          </a:solidFill>
                          <a:latin typeface="Linux Libertine" charset="0"/>
                          <a:ea typeface="Linux Libertine" charset="0"/>
                          <a:cs typeface="Linux Libertine" charset="0"/>
                        </a:rPr>
                        <a:t>CID</a:t>
                      </a:r>
                      <a:endParaRPr lang="en-US" sz="1000" u="none" dirty="0">
                        <a:solidFill>
                          <a:schemeClr val="tx1"/>
                        </a:solidFill>
                        <a:latin typeface="Linux Libertine" charset="0"/>
                        <a:ea typeface="Linux Libertine" charset="0"/>
                        <a:cs typeface="Linux Libertine" charset="0"/>
                      </a:endParaRPr>
                    </a:p>
                  </a:txBody>
                  <a:tcPr marL="18288" marR="18288"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u="none" dirty="0" smtClean="0">
                          <a:solidFill>
                            <a:schemeClr val="tx1"/>
                          </a:solidFill>
                          <a:latin typeface="Linux Libertine" charset="0"/>
                          <a:ea typeface="Linux Libertine" charset="0"/>
                          <a:cs typeface="Linux Libertine" charset="0"/>
                        </a:rPr>
                        <a:t>Name</a:t>
                      </a:r>
                      <a:endParaRPr lang="en-US" sz="1000" u="none" dirty="0">
                        <a:solidFill>
                          <a:schemeClr val="tx1"/>
                        </a:solidFill>
                        <a:latin typeface="Linux Libertine" charset="0"/>
                        <a:ea typeface="Linux Libertine" charset="0"/>
                        <a:cs typeface="Linux Libertine" charset="0"/>
                      </a:endParaRPr>
                    </a:p>
                  </a:txBody>
                  <a:tcPr marL="18288" marR="18288"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b="1" u="none" dirty="0" smtClean="0">
                          <a:solidFill>
                            <a:schemeClr val="tx1"/>
                          </a:solidFill>
                          <a:latin typeface="Linux Libertine" charset="0"/>
                          <a:ea typeface="Linux Libertine" charset="0"/>
                          <a:cs typeface="Linux Libertine" charset="0"/>
                        </a:rPr>
                        <a:t>Credits</a:t>
                      </a:r>
                      <a:endParaRPr lang="en-US" sz="1000" b="1" u="none" dirty="0">
                        <a:solidFill>
                          <a:schemeClr val="tx1"/>
                        </a:solidFill>
                        <a:latin typeface="Linux Libertine" charset="0"/>
                        <a:ea typeface="Linux Libertine" charset="0"/>
                        <a:cs typeface="Linux Libertine" charset="0"/>
                      </a:endParaRPr>
                    </a:p>
                  </a:txBody>
                  <a:tcPr marL="18288" marR="18288"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b="1" u="none" dirty="0" smtClean="0">
                          <a:solidFill>
                            <a:schemeClr val="tx1"/>
                          </a:solidFill>
                          <a:latin typeface="Linux Libertine" charset="0"/>
                          <a:ea typeface="Linux Libertine" charset="0"/>
                          <a:cs typeface="Linux Libertine" charset="0"/>
                        </a:rPr>
                        <a:t>Department</a:t>
                      </a:r>
                      <a:endParaRPr lang="en-US" sz="1000" b="1" u="none" dirty="0">
                        <a:solidFill>
                          <a:schemeClr val="tx1"/>
                        </a:solidFill>
                        <a:latin typeface="Linux Libertine" charset="0"/>
                        <a:ea typeface="Linux Libertine" charset="0"/>
                        <a:cs typeface="Linux Libertine" charset="0"/>
                      </a:endParaRPr>
                    </a:p>
                  </a:txBody>
                  <a:tcPr marL="18288" marR="18288"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>
                          <a:latin typeface="Linux Libertine" charset="0"/>
                          <a:ea typeface="Linux Libertine" charset="0"/>
                          <a:cs typeface="Linux Libertine" charset="0"/>
                        </a:rPr>
                        <a:t>CS564</a:t>
                      </a:r>
                      <a:endParaRPr lang="en-US" sz="1000" dirty="0">
                        <a:latin typeface="Linux Libertine" charset="0"/>
                        <a:ea typeface="Linux Libertine" charset="0"/>
                        <a:cs typeface="Linux Libertine" charset="0"/>
                      </a:endParaRPr>
                    </a:p>
                  </a:txBody>
                  <a:tcPr marL="18288" marR="18288"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Linux Libertine" charset="0"/>
                          <a:ea typeface="Linux Libertine" charset="0"/>
                          <a:cs typeface="Linux Libertine" charset="0"/>
                        </a:rPr>
                        <a:t>Database</a:t>
                      </a:r>
                      <a:r>
                        <a:rPr lang="en-US" sz="1000" baseline="0" dirty="0" smtClean="0">
                          <a:latin typeface="Linux Libertine" charset="0"/>
                          <a:ea typeface="Linux Libertine" charset="0"/>
                          <a:cs typeface="Linux Libertine" charset="0"/>
                        </a:rPr>
                        <a:t> Management Systems</a:t>
                      </a:r>
                      <a:endParaRPr lang="en-US" sz="1000" dirty="0">
                        <a:latin typeface="Linux Libertine" charset="0"/>
                        <a:ea typeface="Linux Libertine" charset="0"/>
                        <a:cs typeface="Linux Libertine" charset="0"/>
                      </a:endParaRPr>
                    </a:p>
                  </a:txBody>
                  <a:tcPr marL="18288" marR="18288"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>
                          <a:latin typeface="Linux Libertine" charset="0"/>
                          <a:ea typeface="Linux Libertine" charset="0"/>
                          <a:cs typeface="Linux Libertine" charset="0"/>
                        </a:rPr>
                        <a:t>3</a:t>
                      </a:r>
                      <a:endParaRPr lang="en-US" sz="1000" dirty="0">
                        <a:latin typeface="Linux Libertine" charset="0"/>
                        <a:ea typeface="Linux Libertine" charset="0"/>
                        <a:cs typeface="Linux Libertine" charset="0"/>
                      </a:endParaRPr>
                    </a:p>
                  </a:txBody>
                  <a:tcPr marL="18288" marR="18288"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>
                          <a:latin typeface="Linux Libertine" charset="0"/>
                          <a:ea typeface="Linux Libertine" charset="0"/>
                          <a:cs typeface="Linux Libertine" charset="0"/>
                        </a:rPr>
                        <a:t>CS</a:t>
                      </a:r>
                      <a:endParaRPr lang="en-US" sz="1000" dirty="0">
                        <a:latin typeface="Linux Libertine" charset="0"/>
                        <a:ea typeface="Linux Libertine" charset="0"/>
                        <a:cs typeface="Linux Libertine" charset="0"/>
                      </a:endParaRPr>
                    </a:p>
                  </a:txBody>
                  <a:tcPr marL="18288" marR="18288"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>
                          <a:latin typeface="Linux Libertine" charset="0"/>
                          <a:ea typeface="Linux Libertine" charset="0"/>
                          <a:cs typeface="Linux Libertine" charset="0"/>
                        </a:rPr>
                        <a:t>MATH240</a:t>
                      </a:r>
                      <a:endParaRPr lang="en-US" sz="1000" dirty="0">
                        <a:latin typeface="Linux Libertine" charset="0"/>
                        <a:ea typeface="Linux Libertine" charset="0"/>
                        <a:cs typeface="Linux Libertine" charset="0"/>
                      </a:endParaRPr>
                    </a:p>
                  </a:txBody>
                  <a:tcPr marL="18288" marR="18288"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Linux Libertine" charset="0"/>
                          <a:ea typeface="Linux Libertine" charset="0"/>
                          <a:cs typeface="Linux Libertine" charset="0"/>
                        </a:rPr>
                        <a:t>Discrete</a:t>
                      </a:r>
                      <a:r>
                        <a:rPr lang="en-US" sz="1000" baseline="0" dirty="0" smtClean="0">
                          <a:latin typeface="Linux Libertine" charset="0"/>
                          <a:ea typeface="Linux Libertine" charset="0"/>
                          <a:cs typeface="Linux Libertine" charset="0"/>
                        </a:rPr>
                        <a:t> Mathematics</a:t>
                      </a:r>
                      <a:endParaRPr lang="en-US" sz="1000" dirty="0">
                        <a:latin typeface="Linux Libertine" charset="0"/>
                        <a:ea typeface="Linux Libertine" charset="0"/>
                        <a:cs typeface="Linux Libertine" charset="0"/>
                      </a:endParaRPr>
                    </a:p>
                  </a:txBody>
                  <a:tcPr marL="18288" marR="18288"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>
                          <a:latin typeface="Linux Libertine" charset="0"/>
                          <a:ea typeface="Linux Libertine" charset="0"/>
                          <a:cs typeface="Linux Libertine" charset="0"/>
                        </a:rPr>
                        <a:t>4</a:t>
                      </a:r>
                      <a:endParaRPr lang="en-US" sz="1000" dirty="0">
                        <a:latin typeface="Linux Libertine" charset="0"/>
                        <a:ea typeface="Linux Libertine" charset="0"/>
                        <a:cs typeface="Linux Libertine" charset="0"/>
                      </a:endParaRPr>
                    </a:p>
                  </a:txBody>
                  <a:tcPr marL="18288" marR="18288"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>
                          <a:latin typeface="Linux Libertine" charset="0"/>
                          <a:ea typeface="Linux Libertine" charset="0"/>
                          <a:cs typeface="Linux Libertine" charset="0"/>
                        </a:rPr>
                        <a:t>MATH</a:t>
                      </a:r>
                      <a:endParaRPr lang="en-US" sz="1000" dirty="0">
                        <a:latin typeface="Linux Libertine" charset="0"/>
                        <a:ea typeface="Linux Libertine" charset="0"/>
                        <a:cs typeface="Linux Libertine" charset="0"/>
                      </a:endParaRPr>
                    </a:p>
                  </a:txBody>
                  <a:tcPr marL="18288" marR="18288"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>
                          <a:latin typeface="Linux Libertine" charset="0"/>
                          <a:ea typeface="Linux Libertine" charset="0"/>
                          <a:cs typeface="Linux Libertine" charset="0"/>
                        </a:rPr>
                        <a:t>CS367</a:t>
                      </a:r>
                      <a:endParaRPr lang="en-US" sz="1000" dirty="0">
                        <a:latin typeface="Linux Libertine" charset="0"/>
                        <a:ea typeface="Linux Libertine" charset="0"/>
                        <a:cs typeface="Linux Libertine" charset="0"/>
                      </a:endParaRPr>
                    </a:p>
                  </a:txBody>
                  <a:tcPr marL="18288" marR="18288"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Linux Libertine" charset="0"/>
                          <a:ea typeface="Linux Libertine" charset="0"/>
                          <a:cs typeface="Linux Libertine" charset="0"/>
                        </a:rPr>
                        <a:t>Intro to Data Structures</a:t>
                      </a:r>
                      <a:endParaRPr lang="en-US" sz="1000" dirty="0">
                        <a:latin typeface="Linux Libertine" charset="0"/>
                        <a:ea typeface="Linux Libertine" charset="0"/>
                        <a:cs typeface="Linux Libertine" charset="0"/>
                      </a:endParaRPr>
                    </a:p>
                  </a:txBody>
                  <a:tcPr marL="18288" marR="18288"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>
                          <a:latin typeface="Linux Libertine" charset="0"/>
                          <a:ea typeface="Linux Libertine" charset="0"/>
                          <a:cs typeface="Linux Libertine" charset="0"/>
                        </a:rPr>
                        <a:t>3</a:t>
                      </a:r>
                      <a:endParaRPr lang="en-US" sz="1000" dirty="0">
                        <a:latin typeface="Linux Libertine" charset="0"/>
                        <a:ea typeface="Linux Libertine" charset="0"/>
                        <a:cs typeface="Linux Libertine" charset="0"/>
                      </a:endParaRPr>
                    </a:p>
                  </a:txBody>
                  <a:tcPr marL="18288" marR="18288"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>
                          <a:latin typeface="Linux Libertine" charset="0"/>
                          <a:ea typeface="Linux Libertine" charset="0"/>
                          <a:cs typeface="Linux Libertine" charset="0"/>
                        </a:rPr>
                        <a:t>CS</a:t>
                      </a:r>
                      <a:endParaRPr lang="en-US" sz="1000" dirty="0">
                        <a:latin typeface="Linux Libertine" charset="0"/>
                        <a:ea typeface="Linux Libertine" charset="0"/>
                        <a:cs typeface="Linux Libertine" charset="0"/>
                      </a:endParaRPr>
                    </a:p>
                  </a:txBody>
                  <a:tcPr marL="18288" marR="18288"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>
                          <a:latin typeface="Linux Libertine" charset="0"/>
                          <a:ea typeface="Linux Libertine" charset="0"/>
                          <a:cs typeface="Linux Libertine" charset="0"/>
                        </a:rPr>
                        <a:t>CS764</a:t>
                      </a:r>
                      <a:endParaRPr lang="en-US" sz="1000" dirty="0">
                        <a:latin typeface="Linux Libertine" charset="0"/>
                        <a:ea typeface="Linux Libertine" charset="0"/>
                        <a:cs typeface="Linux Libertine" charset="0"/>
                      </a:endParaRPr>
                    </a:p>
                  </a:txBody>
                  <a:tcPr marL="18288" marR="18288"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Linux Libertine" charset="0"/>
                          <a:ea typeface="Linux Libertine" charset="0"/>
                          <a:cs typeface="Linux Libertine" charset="0"/>
                        </a:rPr>
                        <a:t>Adv.</a:t>
                      </a:r>
                      <a:r>
                        <a:rPr lang="en-US" sz="1000" baseline="0" dirty="0" smtClean="0">
                          <a:latin typeface="Linux Libertine" charset="0"/>
                          <a:ea typeface="Linux Libertine" charset="0"/>
                          <a:cs typeface="Linux Libertine" charset="0"/>
                        </a:rPr>
                        <a:t> Database Management</a:t>
                      </a:r>
                      <a:endParaRPr lang="en-US" sz="1000" dirty="0">
                        <a:latin typeface="Linux Libertine" charset="0"/>
                        <a:ea typeface="Linux Libertine" charset="0"/>
                        <a:cs typeface="Linux Libertine" charset="0"/>
                      </a:endParaRPr>
                    </a:p>
                  </a:txBody>
                  <a:tcPr marL="18288" marR="18288"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>
                          <a:latin typeface="Linux Libertine" charset="0"/>
                          <a:ea typeface="Linux Libertine" charset="0"/>
                          <a:cs typeface="Linux Libertine" charset="0"/>
                        </a:rPr>
                        <a:t>3</a:t>
                      </a:r>
                      <a:endParaRPr lang="en-US" sz="1000" dirty="0">
                        <a:latin typeface="Linux Libertine" charset="0"/>
                        <a:ea typeface="Linux Libertine" charset="0"/>
                        <a:cs typeface="Linux Libertine" charset="0"/>
                      </a:endParaRPr>
                    </a:p>
                  </a:txBody>
                  <a:tcPr marL="18288" marR="18288"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>
                          <a:latin typeface="Linux Libertine" charset="0"/>
                          <a:ea typeface="Linux Libertine" charset="0"/>
                          <a:cs typeface="Linux Libertine" charset="0"/>
                        </a:rPr>
                        <a:t>CS</a:t>
                      </a:r>
                      <a:endParaRPr lang="en-US" sz="1000" dirty="0">
                        <a:latin typeface="Linux Libertine" charset="0"/>
                        <a:ea typeface="Linux Libertine" charset="0"/>
                        <a:cs typeface="Linux Libertine" charset="0"/>
                      </a:endParaRPr>
                    </a:p>
                  </a:txBody>
                  <a:tcPr marL="18288" marR="18288"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3" name="Table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5023752"/>
              </p:ext>
            </p:extLst>
          </p:nvPr>
        </p:nvGraphicFramePr>
        <p:xfrm>
          <a:off x="1010342" y="4617006"/>
          <a:ext cx="3748346" cy="1133856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753164"/>
                <a:gridCol w="744279"/>
                <a:gridCol w="723014"/>
                <a:gridCol w="648586"/>
                <a:gridCol w="879303"/>
              </a:tblGrid>
              <a:tr h="0">
                <a:tc>
                  <a:txBody>
                    <a:bodyPr/>
                    <a:lstStyle/>
                    <a:p>
                      <a:r>
                        <a:rPr lang="en-US" sz="1000" u="none" dirty="0" err="1" smtClean="0">
                          <a:solidFill>
                            <a:schemeClr val="tx1"/>
                          </a:solidFill>
                          <a:latin typeface="Linux Libertine" charset="0"/>
                          <a:ea typeface="Linux Libertine" charset="0"/>
                          <a:cs typeface="Linux Libertine" charset="0"/>
                        </a:rPr>
                        <a:t>SecID</a:t>
                      </a:r>
                      <a:endParaRPr lang="en-US" sz="1000" u="none" dirty="0">
                        <a:solidFill>
                          <a:schemeClr val="tx1"/>
                        </a:solidFill>
                        <a:latin typeface="Linux Libertine" charset="0"/>
                        <a:ea typeface="Linux Libertine" charset="0"/>
                        <a:cs typeface="Linux Libertine" charset="0"/>
                      </a:endParaRPr>
                    </a:p>
                  </a:txBody>
                  <a:tcPr marL="18288" marR="18288"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u="none" dirty="0" smtClean="0">
                          <a:solidFill>
                            <a:schemeClr val="tx1"/>
                          </a:solidFill>
                          <a:latin typeface="Linux Libertine" charset="0"/>
                          <a:ea typeface="Linux Libertine" charset="0"/>
                          <a:cs typeface="Linux Libertine" charset="0"/>
                        </a:rPr>
                        <a:t>CID</a:t>
                      </a:r>
                      <a:endParaRPr lang="en-US" sz="1000" u="none" dirty="0">
                        <a:solidFill>
                          <a:schemeClr val="tx1"/>
                        </a:solidFill>
                        <a:latin typeface="Linux Libertine" charset="0"/>
                        <a:ea typeface="Linux Libertine" charset="0"/>
                        <a:cs typeface="Linux Libertine" charset="0"/>
                      </a:endParaRPr>
                    </a:p>
                  </a:txBody>
                  <a:tcPr marL="18288" marR="18288"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b="1" u="none" dirty="0" smtClean="0">
                          <a:solidFill>
                            <a:schemeClr val="tx1"/>
                          </a:solidFill>
                          <a:latin typeface="Linux Libertine" charset="0"/>
                          <a:ea typeface="Linux Libertine" charset="0"/>
                          <a:cs typeface="Linux Libertine" charset="0"/>
                        </a:rPr>
                        <a:t>Semester</a:t>
                      </a:r>
                      <a:endParaRPr lang="en-US" sz="1000" b="1" u="none" dirty="0">
                        <a:solidFill>
                          <a:schemeClr val="tx1"/>
                        </a:solidFill>
                        <a:latin typeface="Linux Libertine" charset="0"/>
                        <a:ea typeface="Linux Libertine" charset="0"/>
                        <a:cs typeface="Linux Libertine" charset="0"/>
                      </a:endParaRPr>
                    </a:p>
                  </a:txBody>
                  <a:tcPr marL="18288" marR="18288"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b="1" u="none" dirty="0" smtClean="0">
                          <a:solidFill>
                            <a:schemeClr val="tx1"/>
                          </a:solidFill>
                          <a:latin typeface="Linux Libertine" charset="0"/>
                          <a:ea typeface="Linux Libertine" charset="0"/>
                          <a:cs typeface="Linux Libertine" charset="0"/>
                        </a:rPr>
                        <a:t>Year</a:t>
                      </a:r>
                      <a:endParaRPr lang="en-US" sz="1000" b="1" u="none" dirty="0">
                        <a:solidFill>
                          <a:schemeClr val="tx1"/>
                        </a:solidFill>
                        <a:latin typeface="Linux Libertine" charset="0"/>
                        <a:ea typeface="Linux Libertine" charset="0"/>
                        <a:cs typeface="Linux Libertine" charset="0"/>
                      </a:endParaRPr>
                    </a:p>
                  </a:txBody>
                  <a:tcPr marL="18288" marR="18288"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b="1" u="none" dirty="0" smtClean="0">
                          <a:solidFill>
                            <a:schemeClr val="tx1"/>
                          </a:solidFill>
                          <a:latin typeface="Linux Libertine" charset="0"/>
                          <a:ea typeface="Linux Libertine" charset="0"/>
                          <a:cs typeface="Linux Libertine" charset="0"/>
                        </a:rPr>
                        <a:t>Instructor</a:t>
                      </a:r>
                      <a:endParaRPr lang="en-US" sz="1000" b="1" u="none" dirty="0">
                        <a:solidFill>
                          <a:schemeClr val="tx1"/>
                        </a:solidFill>
                        <a:latin typeface="Linux Libertine" charset="0"/>
                        <a:ea typeface="Linux Libertine" charset="0"/>
                        <a:cs typeface="Linux Libertine" charset="0"/>
                      </a:endParaRPr>
                    </a:p>
                  </a:txBody>
                  <a:tcPr marL="18288" marR="18288"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>
                          <a:latin typeface="Linux Libertine" charset="0"/>
                          <a:ea typeface="Linux Libertine" charset="0"/>
                          <a:cs typeface="Linux Libertine" charset="0"/>
                        </a:rPr>
                        <a:t>30098</a:t>
                      </a:r>
                      <a:endParaRPr lang="en-US" sz="1000" dirty="0">
                        <a:latin typeface="Linux Libertine" charset="0"/>
                        <a:ea typeface="Linux Libertine" charset="0"/>
                        <a:cs typeface="Linux Libertine" charset="0"/>
                      </a:endParaRPr>
                    </a:p>
                  </a:txBody>
                  <a:tcPr marL="18288" marR="18288"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Linux Libertine" charset="0"/>
                          <a:ea typeface="Linux Libertine" charset="0"/>
                          <a:cs typeface="Linux Libertine" charset="0"/>
                        </a:rPr>
                        <a:t>MATH240</a:t>
                      </a:r>
                      <a:endParaRPr lang="en-US" sz="1000" dirty="0">
                        <a:latin typeface="Linux Libertine" charset="0"/>
                        <a:ea typeface="Linux Libertine" charset="0"/>
                        <a:cs typeface="Linux Libertine" charset="0"/>
                      </a:endParaRPr>
                    </a:p>
                  </a:txBody>
                  <a:tcPr marL="18288" marR="18288"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 smtClean="0">
                          <a:latin typeface="Linux Libertine" charset="0"/>
                          <a:ea typeface="Linux Libertine" charset="0"/>
                          <a:cs typeface="Linux Libertine" charset="0"/>
                        </a:rPr>
                        <a:t>Fall</a:t>
                      </a:r>
                      <a:endParaRPr lang="en-US" sz="1000" dirty="0">
                        <a:latin typeface="Linux Libertine" charset="0"/>
                        <a:ea typeface="Linux Libertine" charset="0"/>
                        <a:cs typeface="Linux Libertine" charset="0"/>
                      </a:endParaRPr>
                    </a:p>
                  </a:txBody>
                  <a:tcPr marL="18288" marR="18288"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>
                          <a:latin typeface="Linux Libertine" charset="0"/>
                          <a:ea typeface="Linux Libertine" charset="0"/>
                          <a:cs typeface="Linux Libertine" charset="0"/>
                        </a:rPr>
                        <a:t>2017</a:t>
                      </a:r>
                      <a:endParaRPr lang="en-US" sz="1000" dirty="0">
                        <a:latin typeface="Linux Libertine" charset="0"/>
                        <a:ea typeface="Linux Libertine" charset="0"/>
                        <a:cs typeface="Linux Libertine" charset="0"/>
                      </a:endParaRPr>
                    </a:p>
                  </a:txBody>
                  <a:tcPr marL="18288" marR="18288"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 smtClean="0">
                          <a:latin typeface="Linux Libertine" charset="0"/>
                          <a:ea typeface="Linux Libertine" charset="0"/>
                          <a:cs typeface="Linux Libertine" charset="0"/>
                        </a:rPr>
                        <a:t>Euclid</a:t>
                      </a:r>
                      <a:endParaRPr lang="en-US" sz="1000" dirty="0">
                        <a:latin typeface="Linux Libertine" charset="0"/>
                        <a:ea typeface="Linux Libertine" charset="0"/>
                        <a:cs typeface="Linux Libertine" charset="0"/>
                      </a:endParaRPr>
                    </a:p>
                  </a:txBody>
                  <a:tcPr marL="18288" marR="18288"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>
                          <a:latin typeface="Linux Libertine" charset="0"/>
                          <a:ea typeface="Linux Libertine" charset="0"/>
                          <a:cs typeface="Linux Libertine" charset="0"/>
                        </a:rPr>
                        <a:t>40026</a:t>
                      </a:r>
                      <a:endParaRPr lang="en-US" sz="1000" dirty="0">
                        <a:latin typeface="Linux Libertine" charset="0"/>
                        <a:ea typeface="Linux Libertine" charset="0"/>
                        <a:cs typeface="Linux Libertine" charset="0"/>
                      </a:endParaRPr>
                    </a:p>
                  </a:txBody>
                  <a:tcPr marL="18288" marR="18288"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Linux Libertine" charset="0"/>
                          <a:ea typeface="Linux Libertine" charset="0"/>
                          <a:cs typeface="Linux Libertine" charset="0"/>
                        </a:rPr>
                        <a:t>CS367</a:t>
                      </a:r>
                      <a:endParaRPr lang="en-US" sz="1000" dirty="0">
                        <a:latin typeface="Linux Libertine" charset="0"/>
                        <a:ea typeface="Linux Libertine" charset="0"/>
                        <a:cs typeface="Linux Libertine" charset="0"/>
                      </a:endParaRPr>
                    </a:p>
                  </a:txBody>
                  <a:tcPr marL="18288" marR="18288"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 smtClean="0">
                          <a:latin typeface="Linux Libertine" charset="0"/>
                          <a:ea typeface="Linux Libertine" charset="0"/>
                          <a:cs typeface="Linux Libertine" charset="0"/>
                        </a:rPr>
                        <a:t>Fall</a:t>
                      </a:r>
                      <a:endParaRPr lang="en-US" sz="1000" dirty="0">
                        <a:latin typeface="Linux Libertine" charset="0"/>
                        <a:ea typeface="Linux Libertine" charset="0"/>
                        <a:cs typeface="Linux Libertine" charset="0"/>
                      </a:endParaRPr>
                    </a:p>
                  </a:txBody>
                  <a:tcPr marL="18288" marR="18288"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>
                          <a:latin typeface="Linux Libertine" charset="0"/>
                          <a:ea typeface="Linux Libertine" charset="0"/>
                          <a:cs typeface="Linux Libertine" charset="0"/>
                        </a:rPr>
                        <a:t>2016</a:t>
                      </a:r>
                      <a:endParaRPr lang="en-US" sz="1000" dirty="0">
                        <a:latin typeface="Linux Libertine" charset="0"/>
                        <a:ea typeface="Linux Libertine" charset="0"/>
                        <a:cs typeface="Linux Libertine" charset="0"/>
                      </a:endParaRPr>
                    </a:p>
                  </a:txBody>
                  <a:tcPr marL="18288" marR="18288"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 smtClean="0">
                          <a:latin typeface="Linux Libertine" charset="0"/>
                          <a:ea typeface="Linux Libertine" charset="0"/>
                          <a:cs typeface="Linux Libertine" charset="0"/>
                        </a:rPr>
                        <a:t>Dijkstra</a:t>
                      </a:r>
                      <a:endParaRPr lang="en-US" sz="1000" dirty="0">
                        <a:latin typeface="Linux Libertine" charset="0"/>
                        <a:ea typeface="Linux Libertine" charset="0"/>
                        <a:cs typeface="Linux Libertine" charset="0"/>
                      </a:endParaRPr>
                    </a:p>
                  </a:txBody>
                  <a:tcPr marL="18288" marR="18288"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>
                          <a:latin typeface="Linux Libertine" charset="0"/>
                          <a:ea typeface="Linux Libertine" charset="0"/>
                          <a:cs typeface="Linux Libertine" charset="0"/>
                        </a:rPr>
                        <a:t>1005</a:t>
                      </a:r>
                      <a:endParaRPr lang="en-US" sz="1000" dirty="0">
                        <a:latin typeface="Linux Libertine" charset="0"/>
                        <a:ea typeface="Linux Libertine" charset="0"/>
                        <a:cs typeface="Linux Libertine" charset="0"/>
                      </a:endParaRPr>
                    </a:p>
                  </a:txBody>
                  <a:tcPr marL="18288" marR="18288"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Linux Libertine" charset="0"/>
                          <a:ea typeface="Linux Libertine" charset="0"/>
                          <a:cs typeface="Linux Libertine" charset="0"/>
                        </a:rPr>
                        <a:t>CS367</a:t>
                      </a:r>
                      <a:endParaRPr lang="en-US" sz="1000" dirty="0">
                        <a:latin typeface="Linux Libertine" charset="0"/>
                        <a:ea typeface="Linux Libertine" charset="0"/>
                        <a:cs typeface="Linux Libertine" charset="0"/>
                      </a:endParaRPr>
                    </a:p>
                  </a:txBody>
                  <a:tcPr marL="18288" marR="18288"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 smtClean="0">
                          <a:latin typeface="Linux Libertine" charset="0"/>
                          <a:ea typeface="Linux Libertine" charset="0"/>
                          <a:cs typeface="Linux Libertine" charset="0"/>
                        </a:rPr>
                        <a:t>Spring</a:t>
                      </a:r>
                      <a:endParaRPr lang="en-US" sz="1000" dirty="0">
                        <a:latin typeface="Linux Libertine" charset="0"/>
                        <a:ea typeface="Linux Libertine" charset="0"/>
                        <a:cs typeface="Linux Libertine" charset="0"/>
                      </a:endParaRPr>
                    </a:p>
                  </a:txBody>
                  <a:tcPr marL="18288" marR="18288"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>
                          <a:latin typeface="Linux Libertine" charset="0"/>
                          <a:ea typeface="Linux Libertine" charset="0"/>
                          <a:cs typeface="Linux Libertine" charset="0"/>
                        </a:rPr>
                        <a:t>2004</a:t>
                      </a:r>
                      <a:endParaRPr lang="en-US" sz="1000" dirty="0">
                        <a:latin typeface="Linux Libertine" charset="0"/>
                        <a:ea typeface="Linux Libertine" charset="0"/>
                        <a:cs typeface="Linux Libertine" charset="0"/>
                      </a:endParaRPr>
                    </a:p>
                  </a:txBody>
                  <a:tcPr marL="18288" marR="18288"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 smtClean="0">
                          <a:latin typeface="Linux Libertine" charset="0"/>
                          <a:ea typeface="Linux Libertine" charset="0"/>
                          <a:cs typeface="Linux Libertine" charset="0"/>
                        </a:rPr>
                        <a:t>Gauss</a:t>
                      </a:r>
                      <a:endParaRPr lang="en-US" sz="1000" dirty="0">
                        <a:latin typeface="Linux Libertine" charset="0"/>
                        <a:ea typeface="Linux Libertine" charset="0"/>
                        <a:cs typeface="Linux Libertine" charset="0"/>
                      </a:endParaRPr>
                    </a:p>
                  </a:txBody>
                  <a:tcPr marL="18288" marR="18288"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>
                          <a:latin typeface="Linux Libertine" charset="0"/>
                          <a:ea typeface="Linux Libertine" charset="0"/>
                          <a:cs typeface="Linux Libertine" charset="0"/>
                        </a:rPr>
                        <a:t>30451</a:t>
                      </a:r>
                      <a:endParaRPr lang="en-US" sz="1000" dirty="0">
                        <a:latin typeface="Linux Libertine" charset="0"/>
                        <a:ea typeface="Linux Libertine" charset="0"/>
                        <a:cs typeface="Linux Libertine" charset="0"/>
                      </a:endParaRPr>
                    </a:p>
                  </a:txBody>
                  <a:tcPr marL="18288" marR="18288"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Linux Libertine" charset="0"/>
                          <a:ea typeface="Linux Libertine" charset="0"/>
                          <a:cs typeface="Linux Libertine" charset="0"/>
                        </a:rPr>
                        <a:t>CS764</a:t>
                      </a:r>
                      <a:endParaRPr lang="en-US" sz="1000" dirty="0">
                        <a:latin typeface="Linux Libertine" charset="0"/>
                        <a:ea typeface="Linux Libertine" charset="0"/>
                        <a:cs typeface="Linux Libertine" charset="0"/>
                      </a:endParaRPr>
                    </a:p>
                  </a:txBody>
                  <a:tcPr marL="18288" marR="18288"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 smtClean="0">
                          <a:latin typeface="Linux Libertine" charset="0"/>
                          <a:ea typeface="Linux Libertine" charset="0"/>
                          <a:cs typeface="Linux Libertine" charset="0"/>
                        </a:rPr>
                        <a:t>Fall</a:t>
                      </a:r>
                      <a:endParaRPr lang="en-US" sz="1000" dirty="0">
                        <a:latin typeface="Linux Libertine" charset="0"/>
                        <a:ea typeface="Linux Libertine" charset="0"/>
                        <a:cs typeface="Linux Libertine" charset="0"/>
                      </a:endParaRPr>
                    </a:p>
                  </a:txBody>
                  <a:tcPr marL="18288" marR="18288"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>
                          <a:latin typeface="Linux Libertine" charset="0"/>
                          <a:ea typeface="Linux Libertine" charset="0"/>
                          <a:cs typeface="Linux Libertine" charset="0"/>
                        </a:rPr>
                        <a:t>2017</a:t>
                      </a:r>
                      <a:endParaRPr lang="en-US" sz="1000" dirty="0">
                        <a:latin typeface="Linux Libertine" charset="0"/>
                        <a:ea typeface="Linux Libertine" charset="0"/>
                        <a:cs typeface="Linux Libertine" charset="0"/>
                      </a:endParaRPr>
                    </a:p>
                  </a:txBody>
                  <a:tcPr marL="18288" marR="18288"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 smtClean="0">
                          <a:latin typeface="Linux Libertine" charset="0"/>
                          <a:ea typeface="Linux Libertine" charset="0"/>
                          <a:cs typeface="Linux Libertine" charset="0"/>
                        </a:rPr>
                        <a:t>Patel</a:t>
                      </a:r>
                      <a:endParaRPr lang="en-US" sz="1000" dirty="0">
                        <a:latin typeface="Linux Libertine" charset="0"/>
                        <a:ea typeface="Linux Libertine" charset="0"/>
                        <a:cs typeface="Linux Libertine" charset="0"/>
                      </a:endParaRPr>
                    </a:p>
                  </a:txBody>
                  <a:tcPr marL="18288" marR="18288"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>
                          <a:latin typeface="Linux Libertine" charset="0"/>
                          <a:ea typeface="Linux Libertine" charset="0"/>
                          <a:cs typeface="Linux Libertine" charset="0"/>
                        </a:rPr>
                        <a:t>20006</a:t>
                      </a:r>
                      <a:endParaRPr lang="en-US" sz="1000" dirty="0">
                        <a:latin typeface="Linux Libertine" charset="0"/>
                        <a:ea typeface="Linux Libertine" charset="0"/>
                        <a:cs typeface="Linux Libertine" charset="0"/>
                      </a:endParaRPr>
                    </a:p>
                  </a:txBody>
                  <a:tcPr marL="18288" marR="18288"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Linux Libertine" charset="0"/>
                          <a:ea typeface="Linux Libertine" charset="0"/>
                          <a:cs typeface="Linux Libertine" charset="0"/>
                        </a:rPr>
                        <a:t>CS564</a:t>
                      </a:r>
                      <a:endParaRPr lang="en-US" sz="1000" dirty="0">
                        <a:latin typeface="Linux Libertine" charset="0"/>
                        <a:ea typeface="Linux Libertine" charset="0"/>
                        <a:cs typeface="Linux Libertine" charset="0"/>
                      </a:endParaRPr>
                    </a:p>
                  </a:txBody>
                  <a:tcPr marL="18288" marR="18288"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 smtClean="0">
                          <a:latin typeface="Linux Libertine" charset="0"/>
                          <a:ea typeface="Linux Libertine" charset="0"/>
                          <a:cs typeface="Linux Libertine" charset="0"/>
                        </a:rPr>
                        <a:t>Spring</a:t>
                      </a:r>
                      <a:endParaRPr lang="en-US" sz="1000" dirty="0">
                        <a:latin typeface="Linux Libertine" charset="0"/>
                        <a:ea typeface="Linux Libertine" charset="0"/>
                        <a:cs typeface="Linux Libertine" charset="0"/>
                      </a:endParaRPr>
                    </a:p>
                  </a:txBody>
                  <a:tcPr marL="18288" marR="18288"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>
                          <a:latin typeface="Linux Libertine" charset="0"/>
                          <a:ea typeface="Linux Libertine" charset="0"/>
                          <a:cs typeface="Linux Libertine" charset="0"/>
                        </a:rPr>
                        <a:t>2001</a:t>
                      </a:r>
                      <a:endParaRPr lang="en-US" sz="1000" dirty="0">
                        <a:latin typeface="Linux Libertine" charset="0"/>
                        <a:ea typeface="Linux Libertine" charset="0"/>
                        <a:cs typeface="Linux Libertine" charset="0"/>
                      </a:endParaRPr>
                    </a:p>
                  </a:txBody>
                  <a:tcPr marL="18288" marR="18288"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 err="1" smtClean="0">
                          <a:latin typeface="Linux Libertine" charset="0"/>
                          <a:ea typeface="Linux Libertine" charset="0"/>
                          <a:cs typeface="Linux Libertine" charset="0"/>
                        </a:rPr>
                        <a:t>Codd</a:t>
                      </a:r>
                      <a:endParaRPr lang="en-US" sz="1000" dirty="0">
                        <a:latin typeface="Linux Libertine" charset="0"/>
                        <a:ea typeface="Linux Libertine" charset="0"/>
                        <a:cs typeface="Linux Libertine" charset="0"/>
                      </a:endParaRPr>
                    </a:p>
                  </a:txBody>
                  <a:tcPr marL="18288" marR="18288"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298436"/>
              </p:ext>
            </p:extLst>
          </p:nvPr>
        </p:nvGraphicFramePr>
        <p:xfrm>
          <a:off x="1535563" y="1992354"/>
          <a:ext cx="2631190" cy="566928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501875"/>
                <a:gridCol w="861071"/>
                <a:gridCol w="634122"/>
                <a:gridCol w="634122"/>
              </a:tblGrid>
              <a:tr h="0">
                <a:tc>
                  <a:txBody>
                    <a:bodyPr/>
                    <a:lstStyle/>
                    <a:p>
                      <a:r>
                        <a:rPr lang="en-US" sz="1000" u="none" dirty="0" smtClean="0">
                          <a:solidFill>
                            <a:schemeClr val="tx1"/>
                          </a:solidFill>
                          <a:latin typeface="Linux Libertine" charset="0"/>
                          <a:ea typeface="Linux Libertine" charset="0"/>
                          <a:cs typeface="Linux Libertine" charset="0"/>
                        </a:rPr>
                        <a:t>SID</a:t>
                      </a:r>
                      <a:endParaRPr lang="en-US" sz="1000" u="none" dirty="0">
                        <a:solidFill>
                          <a:schemeClr val="tx1"/>
                        </a:solidFill>
                        <a:latin typeface="Linux Libertine" charset="0"/>
                        <a:ea typeface="Linux Libertine" charset="0"/>
                        <a:cs typeface="Linux Libertine" charset="0"/>
                      </a:endParaRPr>
                    </a:p>
                  </a:txBody>
                  <a:tcPr marL="18288" marR="18288"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u="none" dirty="0" smtClean="0">
                          <a:solidFill>
                            <a:schemeClr val="tx1"/>
                          </a:solidFill>
                          <a:latin typeface="Linux Libertine" charset="0"/>
                          <a:ea typeface="Linux Libertine" charset="0"/>
                          <a:cs typeface="Linux Libertine" charset="0"/>
                        </a:rPr>
                        <a:t>Name</a:t>
                      </a:r>
                      <a:endParaRPr lang="en-US" sz="1000" u="none" dirty="0">
                        <a:solidFill>
                          <a:schemeClr val="tx1"/>
                        </a:solidFill>
                        <a:latin typeface="Linux Libertine" charset="0"/>
                        <a:ea typeface="Linux Libertine" charset="0"/>
                        <a:cs typeface="Linux Libertine" charset="0"/>
                      </a:endParaRPr>
                    </a:p>
                  </a:txBody>
                  <a:tcPr marL="18288" marR="18288"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b="1" u="none" dirty="0" smtClean="0">
                          <a:solidFill>
                            <a:schemeClr val="tx1"/>
                          </a:solidFill>
                          <a:latin typeface="Linux Libertine" charset="0"/>
                          <a:ea typeface="Linux Libertine" charset="0"/>
                          <a:cs typeface="Linux Libertine" charset="0"/>
                        </a:rPr>
                        <a:t>Age</a:t>
                      </a:r>
                      <a:endParaRPr lang="en-US" sz="1000" b="1" u="none" dirty="0">
                        <a:solidFill>
                          <a:schemeClr val="tx1"/>
                        </a:solidFill>
                        <a:latin typeface="Linux Libertine" charset="0"/>
                        <a:ea typeface="Linux Libertine" charset="0"/>
                        <a:cs typeface="Linux Libertine" charset="0"/>
                      </a:endParaRPr>
                    </a:p>
                  </a:txBody>
                  <a:tcPr marL="18288" marR="18288"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b="1" u="none" dirty="0" smtClean="0">
                          <a:solidFill>
                            <a:schemeClr val="tx1"/>
                          </a:solidFill>
                          <a:latin typeface="Linux Libertine" charset="0"/>
                          <a:ea typeface="Linux Libertine" charset="0"/>
                          <a:cs typeface="Linux Libertine" charset="0"/>
                        </a:rPr>
                        <a:t>Major</a:t>
                      </a:r>
                      <a:endParaRPr lang="en-US" sz="1000" b="1" u="none" dirty="0">
                        <a:solidFill>
                          <a:schemeClr val="tx1"/>
                        </a:solidFill>
                        <a:latin typeface="Linux Libertine" charset="0"/>
                        <a:ea typeface="Linux Libertine" charset="0"/>
                        <a:cs typeface="Linux Libertine" charset="0"/>
                      </a:endParaRPr>
                    </a:p>
                  </a:txBody>
                  <a:tcPr marL="18288" marR="18288"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>
                          <a:latin typeface="Linux Libertine" charset="0"/>
                          <a:ea typeface="Linux Libertine" charset="0"/>
                          <a:cs typeface="Linux Libertine" charset="0"/>
                        </a:rPr>
                        <a:t>17</a:t>
                      </a:r>
                      <a:endParaRPr lang="en-US" sz="1000" dirty="0">
                        <a:latin typeface="Linux Libertine" charset="0"/>
                        <a:ea typeface="Linux Libertine" charset="0"/>
                        <a:cs typeface="Linux Libertine" charset="0"/>
                      </a:endParaRPr>
                    </a:p>
                  </a:txBody>
                  <a:tcPr marL="18288" marR="18288"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Linux Libertine" charset="0"/>
                          <a:ea typeface="Linux Libertine" charset="0"/>
                          <a:cs typeface="Linux Libertine" charset="0"/>
                        </a:rPr>
                        <a:t>Smith</a:t>
                      </a:r>
                      <a:endParaRPr lang="en-US" sz="1000" dirty="0">
                        <a:latin typeface="Linux Libertine" charset="0"/>
                        <a:ea typeface="Linux Libertine" charset="0"/>
                        <a:cs typeface="Linux Libertine" charset="0"/>
                      </a:endParaRPr>
                    </a:p>
                  </a:txBody>
                  <a:tcPr marL="18288" marR="18288"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>
                          <a:latin typeface="Linux Libertine" charset="0"/>
                          <a:ea typeface="Linux Libertine" charset="0"/>
                          <a:cs typeface="Linux Libertine" charset="0"/>
                        </a:rPr>
                        <a:t>21</a:t>
                      </a:r>
                      <a:endParaRPr lang="en-US" sz="1000" dirty="0">
                        <a:latin typeface="Linux Libertine" charset="0"/>
                        <a:ea typeface="Linux Libertine" charset="0"/>
                        <a:cs typeface="Linux Libertine" charset="0"/>
                      </a:endParaRPr>
                    </a:p>
                  </a:txBody>
                  <a:tcPr marL="18288" marR="18288"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>
                          <a:latin typeface="Linux Libertine" charset="0"/>
                          <a:ea typeface="Linux Libertine" charset="0"/>
                          <a:cs typeface="Linux Libertine" charset="0"/>
                        </a:rPr>
                        <a:t>CS</a:t>
                      </a:r>
                      <a:endParaRPr lang="en-US" sz="1000" dirty="0">
                        <a:latin typeface="Linux Libertine" charset="0"/>
                        <a:ea typeface="Linux Libertine" charset="0"/>
                        <a:cs typeface="Linux Libertine" charset="0"/>
                      </a:endParaRPr>
                    </a:p>
                  </a:txBody>
                  <a:tcPr marL="18288" marR="18288"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>
                          <a:latin typeface="Linux Libertine" charset="0"/>
                          <a:ea typeface="Linux Libertine" charset="0"/>
                          <a:cs typeface="Linux Libertine" charset="0"/>
                        </a:rPr>
                        <a:t>8</a:t>
                      </a:r>
                      <a:endParaRPr lang="en-US" sz="1000" dirty="0">
                        <a:latin typeface="Linux Libertine" charset="0"/>
                        <a:ea typeface="Linux Libertine" charset="0"/>
                        <a:cs typeface="Linux Libertine" charset="0"/>
                      </a:endParaRPr>
                    </a:p>
                  </a:txBody>
                  <a:tcPr marL="18288" marR="18288"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Linux Libertine" charset="0"/>
                          <a:ea typeface="Linux Libertine" charset="0"/>
                          <a:cs typeface="Linux Libertine" charset="0"/>
                        </a:rPr>
                        <a:t>Brown</a:t>
                      </a:r>
                      <a:endParaRPr lang="en-US" sz="1000" dirty="0">
                        <a:latin typeface="Linux Libertine" charset="0"/>
                        <a:ea typeface="Linux Libertine" charset="0"/>
                        <a:cs typeface="Linux Libertine" charset="0"/>
                      </a:endParaRPr>
                    </a:p>
                  </a:txBody>
                  <a:tcPr marL="18288" marR="18288"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>
                          <a:latin typeface="Linux Libertine" charset="0"/>
                          <a:ea typeface="Linux Libertine" charset="0"/>
                          <a:cs typeface="Linux Libertine" charset="0"/>
                        </a:rPr>
                        <a:t>24</a:t>
                      </a:r>
                      <a:endParaRPr lang="en-US" sz="1000" dirty="0">
                        <a:latin typeface="Linux Libertine" charset="0"/>
                        <a:ea typeface="Linux Libertine" charset="0"/>
                        <a:cs typeface="Linux Libertine" charset="0"/>
                      </a:endParaRPr>
                    </a:p>
                  </a:txBody>
                  <a:tcPr marL="18288" marR="18288"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>
                          <a:latin typeface="Linux Libertine" charset="0"/>
                          <a:ea typeface="Linux Libertine" charset="0"/>
                          <a:cs typeface="Linux Libertine" charset="0"/>
                        </a:rPr>
                        <a:t>MATH</a:t>
                      </a:r>
                      <a:endParaRPr lang="en-US" sz="1000" dirty="0">
                        <a:latin typeface="Linux Libertine" charset="0"/>
                        <a:ea typeface="Linux Libertine" charset="0"/>
                        <a:cs typeface="Linux Libertine" charset="0"/>
                      </a:endParaRPr>
                    </a:p>
                  </a:txBody>
                  <a:tcPr marL="18288" marR="18288"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 Database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CS 564 (Fall'17)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7DF46-B252-0B48-BFC9-2E2FD236D764}" type="slidenum">
              <a:rPr lang="en-US" smtClean="0"/>
              <a:t>7</a:t>
            </a:fld>
            <a:endParaRPr lang="en-US" dirty="0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1402001" y="3673159"/>
            <a:ext cx="691117" cy="1148316"/>
          </a:xfrm>
          <a:prstGeom prst="straightConnector1">
            <a:avLst/>
          </a:prstGeom>
          <a:ln w="19050">
            <a:solidFill>
              <a:schemeClr val="accent5">
                <a:lumMod val="7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1913862" y="2286002"/>
            <a:ext cx="4008475" cy="217719"/>
          </a:xfrm>
          <a:prstGeom prst="straightConnector1">
            <a:avLst/>
          </a:prstGeom>
          <a:ln w="19050">
            <a:solidFill>
              <a:schemeClr val="accent5">
                <a:lumMod val="7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1605518" y="2488019"/>
            <a:ext cx="4890977" cy="2402958"/>
          </a:xfrm>
          <a:prstGeom prst="straightConnector1">
            <a:avLst/>
          </a:prstGeom>
          <a:ln w="19050">
            <a:solidFill>
              <a:schemeClr val="accent5">
                <a:lumMod val="7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4878587" y="5314742"/>
            <a:ext cx="37149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000" b="1" kern="0" dirty="0">
                <a:latin typeface="Linux Libertine" charset="0"/>
                <a:ea typeface="Linux Libertine" charset="0"/>
                <a:cs typeface="Linux Libertine" charset="0"/>
              </a:rPr>
              <a:t>Users</a:t>
            </a:r>
            <a:r>
              <a:rPr lang="en-US" sz="2000" kern="0" dirty="0">
                <a:latin typeface="Linux Libertine" charset="0"/>
                <a:ea typeface="Linux Libertine" charset="0"/>
                <a:cs typeface="Linux Libertine" charset="0"/>
              </a:rPr>
              <a:t>: students, staff, HR</a:t>
            </a:r>
          </a:p>
          <a:p>
            <a:pPr algn="ctr">
              <a:defRPr/>
            </a:pPr>
            <a:r>
              <a:rPr lang="en-US" sz="2000" b="1" kern="0" dirty="0">
                <a:latin typeface="Linux Libertine" charset="0"/>
                <a:ea typeface="Linux Libertine" charset="0"/>
                <a:cs typeface="Linux Libertine" charset="0"/>
              </a:rPr>
              <a:t>Applications</a:t>
            </a:r>
            <a:r>
              <a:rPr lang="en-US" sz="2000" kern="0" dirty="0">
                <a:latin typeface="Linux Libertine" charset="0"/>
                <a:ea typeface="Linux Libertine" charset="0"/>
                <a:cs typeface="Linux Libertine" charset="0"/>
              </a:rPr>
              <a:t>: </a:t>
            </a:r>
            <a:r>
              <a:rPr lang="en-US" sz="2000" kern="0" dirty="0" err="1">
                <a:latin typeface="Linux Libertine" charset="0"/>
                <a:ea typeface="Linux Libertine" charset="0"/>
                <a:cs typeface="Linux Libertine" charset="0"/>
              </a:rPr>
              <a:t>MyUW</a:t>
            </a:r>
            <a:r>
              <a:rPr lang="en-US" sz="2000" kern="0" dirty="0">
                <a:latin typeface="Linux Libertine" charset="0"/>
                <a:ea typeface="Linux Libertine" charset="0"/>
                <a:cs typeface="Linux Libertine" charset="0"/>
              </a:rPr>
              <a:t>, </a:t>
            </a:r>
            <a:r>
              <a:rPr lang="en-US" sz="2000" kern="0" dirty="0">
                <a:latin typeface="Linux Libertine" charset="0"/>
                <a:ea typeface="Linux Libertine" charset="0"/>
                <a:cs typeface="Linux Libertine" charset="0"/>
              </a:rPr>
              <a:t>Payroll</a:t>
            </a:r>
            <a:endParaRPr lang="en-US" sz="2000" kern="0" dirty="0">
              <a:latin typeface="Linux Libertine" charset="0"/>
              <a:ea typeface="Linux Libertine" charset="0"/>
              <a:cs typeface="Linux Libertine" charset="0"/>
            </a:endParaRP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 rot="16200000">
            <a:off x="-2295335" y="3736126"/>
            <a:ext cx="5167491" cy="4380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Linux Libertine" charset="0"/>
                <a:ea typeface="Linux Libertine" charset="0"/>
                <a:cs typeface="Linux Libertine" charset="0"/>
              </a:defRPr>
            </a:lvl1pPr>
          </a:lstStyle>
          <a:p>
            <a:r>
              <a:rPr lang="en-US" sz="2400" dirty="0"/>
              <a:t>Database</a:t>
            </a:r>
            <a:r>
              <a:rPr lang="en-US" sz="2400" dirty="0">
                <a:solidFill>
                  <a:schemeClr val="tx1">
                    <a:alpha val="15000"/>
                  </a:schemeClr>
                </a:solidFill>
              </a:rPr>
              <a:t> Management Systems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434683" y="1690691"/>
            <a:ext cx="80823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Linux Libertine" charset="0"/>
                <a:ea typeface="Linux Libertine" charset="0"/>
                <a:cs typeface="Linux Libertine" charset="0"/>
              </a:rPr>
              <a:t>Student</a:t>
            </a:r>
            <a:endParaRPr lang="en-US" sz="1200" b="1" dirty="0"/>
          </a:p>
        </p:txBody>
      </p:sp>
      <p:sp>
        <p:nvSpPr>
          <p:cNvPr id="22" name="Rectangle 21"/>
          <p:cNvSpPr/>
          <p:nvPr/>
        </p:nvSpPr>
        <p:spPr>
          <a:xfrm>
            <a:off x="792987" y="2814466"/>
            <a:ext cx="75854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Linux Libertine" charset="0"/>
                <a:ea typeface="Linux Libertine" charset="0"/>
                <a:cs typeface="Linux Libertine" charset="0"/>
              </a:rPr>
              <a:t>Course</a:t>
            </a:r>
            <a:endParaRPr lang="en-US" sz="1200" b="1" dirty="0"/>
          </a:p>
        </p:txBody>
      </p:sp>
      <p:sp>
        <p:nvSpPr>
          <p:cNvPr id="24" name="Rectangle 23"/>
          <p:cNvSpPr/>
          <p:nvPr/>
        </p:nvSpPr>
        <p:spPr>
          <a:xfrm>
            <a:off x="928498" y="4315504"/>
            <a:ext cx="77457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Linux Libertine" charset="0"/>
                <a:ea typeface="Linux Libertine" charset="0"/>
                <a:cs typeface="Linux Libertine" charset="0"/>
              </a:rPr>
              <a:t>Section</a:t>
            </a:r>
            <a:endParaRPr lang="en-US" sz="1200" b="1" dirty="0"/>
          </a:p>
        </p:txBody>
      </p:sp>
      <p:sp>
        <p:nvSpPr>
          <p:cNvPr id="27" name="Rectangle 26"/>
          <p:cNvSpPr/>
          <p:nvPr/>
        </p:nvSpPr>
        <p:spPr>
          <a:xfrm>
            <a:off x="5678996" y="1894440"/>
            <a:ext cx="123623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err="1">
                <a:solidFill>
                  <a:prstClr val="black"/>
                </a:solidFill>
                <a:latin typeface="Linux Libertine" charset="0"/>
                <a:ea typeface="Linux Libertine" charset="0"/>
                <a:cs typeface="Linux Libertine" charset="0"/>
              </a:rPr>
              <a:t>GradeReport</a:t>
            </a:r>
            <a:endParaRPr lang="en-US" sz="1200" b="1" dirty="0"/>
          </a:p>
        </p:txBody>
      </p:sp>
      <p:graphicFrame>
        <p:nvGraphicFramePr>
          <p:cNvPr id="32" name="Table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7646809"/>
              </p:ext>
            </p:extLst>
          </p:nvPr>
        </p:nvGraphicFramePr>
        <p:xfrm>
          <a:off x="5871472" y="4197287"/>
          <a:ext cx="1791426" cy="755904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886736"/>
                <a:gridCol w="904690"/>
              </a:tblGrid>
              <a:tr h="0">
                <a:tc>
                  <a:txBody>
                    <a:bodyPr/>
                    <a:lstStyle/>
                    <a:p>
                      <a:r>
                        <a:rPr lang="en-US" sz="1000" u="none" dirty="0" smtClean="0">
                          <a:solidFill>
                            <a:schemeClr val="tx1"/>
                          </a:solidFill>
                          <a:latin typeface="Linux Libertine" charset="0"/>
                          <a:ea typeface="Linux Libertine" charset="0"/>
                          <a:cs typeface="Linux Libertine" charset="0"/>
                        </a:rPr>
                        <a:t>CID</a:t>
                      </a:r>
                      <a:endParaRPr lang="en-US" sz="1000" u="none" dirty="0">
                        <a:solidFill>
                          <a:schemeClr val="tx1"/>
                        </a:solidFill>
                        <a:latin typeface="Linux Libertine" charset="0"/>
                        <a:ea typeface="Linux Libertine" charset="0"/>
                        <a:cs typeface="Linux Libertine" charset="0"/>
                      </a:endParaRPr>
                    </a:p>
                  </a:txBody>
                  <a:tcPr marL="18288" marR="18288"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u="none" dirty="0" err="1" smtClean="0">
                          <a:solidFill>
                            <a:schemeClr val="tx1"/>
                          </a:solidFill>
                          <a:latin typeface="Linux Libertine" charset="0"/>
                          <a:ea typeface="Linux Libertine" charset="0"/>
                          <a:cs typeface="Linux Libertine" charset="0"/>
                        </a:rPr>
                        <a:t>PrereqID</a:t>
                      </a:r>
                      <a:endParaRPr lang="en-US" sz="1000" u="none" dirty="0">
                        <a:solidFill>
                          <a:schemeClr val="tx1"/>
                        </a:solidFill>
                        <a:latin typeface="Linux Libertine" charset="0"/>
                        <a:ea typeface="Linux Libertine" charset="0"/>
                        <a:cs typeface="Linux Libertine" charset="0"/>
                      </a:endParaRPr>
                    </a:p>
                  </a:txBody>
                  <a:tcPr marL="18288" marR="18288"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>
                          <a:latin typeface="Linux Libertine" charset="0"/>
                          <a:ea typeface="Linux Libertine" charset="0"/>
                          <a:cs typeface="Linux Libertine" charset="0"/>
                        </a:rPr>
                        <a:t>CS564</a:t>
                      </a:r>
                      <a:endParaRPr lang="en-US" sz="1000" dirty="0">
                        <a:latin typeface="Linux Libertine" charset="0"/>
                        <a:ea typeface="Linux Libertine" charset="0"/>
                        <a:cs typeface="Linux Libertine" charset="0"/>
                      </a:endParaRPr>
                    </a:p>
                  </a:txBody>
                  <a:tcPr marL="18288" marR="18288"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>
                          <a:latin typeface="Linux Libertine" charset="0"/>
                          <a:ea typeface="Linux Libertine" charset="0"/>
                          <a:cs typeface="Linux Libertine" charset="0"/>
                        </a:rPr>
                        <a:t>CS367</a:t>
                      </a:r>
                      <a:endParaRPr lang="en-US" sz="1000" dirty="0">
                        <a:latin typeface="Linux Libertine" charset="0"/>
                        <a:ea typeface="Linux Libertine" charset="0"/>
                        <a:cs typeface="Linux Libertine" charset="0"/>
                      </a:endParaRPr>
                    </a:p>
                  </a:txBody>
                  <a:tcPr marL="18288" marR="18288"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>
                          <a:latin typeface="Linux Libertine" charset="0"/>
                          <a:ea typeface="Linux Libertine" charset="0"/>
                          <a:cs typeface="Linux Libertine" charset="0"/>
                        </a:rPr>
                        <a:t>CS764</a:t>
                      </a:r>
                      <a:endParaRPr lang="en-US" sz="1000" dirty="0">
                        <a:latin typeface="Linux Libertine" charset="0"/>
                        <a:ea typeface="Linux Libertine" charset="0"/>
                        <a:cs typeface="Linux Libertine" charset="0"/>
                      </a:endParaRPr>
                    </a:p>
                  </a:txBody>
                  <a:tcPr marL="18288" marR="18288"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>
                          <a:latin typeface="Linux Libertine" charset="0"/>
                          <a:ea typeface="Linux Libertine" charset="0"/>
                          <a:cs typeface="Linux Libertine" charset="0"/>
                        </a:rPr>
                        <a:t>CS564</a:t>
                      </a:r>
                      <a:endParaRPr lang="en-US" sz="1000" dirty="0">
                        <a:latin typeface="Linux Libertine" charset="0"/>
                        <a:ea typeface="Linux Libertine" charset="0"/>
                        <a:cs typeface="Linux Libertine" charset="0"/>
                      </a:endParaRPr>
                    </a:p>
                  </a:txBody>
                  <a:tcPr marL="18288" marR="18288"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>
                          <a:latin typeface="Linux Libertine" charset="0"/>
                          <a:ea typeface="Linux Libertine" charset="0"/>
                          <a:cs typeface="Linux Libertine" charset="0"/>
                        </a:rPr>
                        <a:t>CS564</a:t>
                      </a:r>
                      <a:endParaRPr lang="en-US" sz="1000" dirty="0">
                        <a:latin typeface="Linux Libertine" charset="0"/>
                        <a:ea typeface="Linux Libertine" charset="0"/>
                        <a:cs typeface="Linux Libertine" charset="0"/>
                      </a:endParaRPr>
                    </a:p>
                  </a:txBody>
                  <a:tcPr marL="18288" marR="18288"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>
                          <a:latin typeface="Linux Libertine" charset="0"/>
                          <a:ea typeface="Linux Libertine" charset="0"/>
                          <a:cs typeface="Linux Libertine" charset="0"/>
                        </a:rPr>
                        <a:t>MATH240</a:t>
                      </a:r>
                      <a:endParaRPr lang="en-US" sz="1000" dirty="0">
                        <a:latin typeface="Linux Libertine" charset="0"/>
                        <a:ea typeface="Linux Libertine" charset="0"/>
                        <a:cs typeface="Linux Libertine" charset="0"/>
                      </a:endParaRPr>
                    </a:p>
                  </a:txBody>
                  <a:tcPr marL="18288" marR="18288"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3" name="Rectangle 32"/>
          <p:cNvSpPr/>
          <p:nvPr/>
        </p:nvSpPr>
        <p:spPr>
          <a:xfrm>
            <a:off x="5770590" y="3895624"/>
            <a:ext cx="117532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Linux Libertine" charset="0"/>
                <a:ea typeface="Linux Libertine" charset="0"/>
                <a:cs typeface="Linux Libertine" charset="0"/>
              </a:rPr>
              <a:t>Prerequisite</a:t>
            </a: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311719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4" grpId="0"/>
      <p:bldP spid="27" grpId="0"/>
      <p:bldP spid="3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8"/>
            <a:ext cx="7886700" cy="1144697"/>
          </a:xfrm>
        </p:spPr>
        <p:txBody>
          <a:bodyPr>
            <a:normAutofit/>
          </a:bodyPr>
          <a:lstStyle/>
          <a:p>
            <a:r>
              <a:rPr lang="en-US" sz="3600" dirty="0"/>
              <a:t>Database Management System (DBMS)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</a:t>
            </a:r>
            <a:r>
              <a:rPr lang="en-US" dirty="0" smtClean="0"/>
              <a:t> </a:t>
            </a:r>
            <a:r>
              <a:rPr lang="en-US" dirty="0"/>
              <a:t>collection of programs that enables users to create and maintain </a:t>
            </a:r>
            <a:r>
              <a:rPr lang="en-US" dirty="0" smtClean="0"/>
              <a:t>databases</a:t>
            </a:r>
          </a:p>
          <a:p>
            <a:r>
              <a:rPr lang="en-US" dirty="0" smtClean="0"/>
              <a:t>A general-purpose </a:t>
            </a:r>
            <a:r>
              <a:rPr lang="en-US" dirty="0"/>
              <a:t>software </a:t>
            </a:r>
            <a:r>
              <a:rPr lang="en-US" dirty="0" smtClean="0"/>
              <a:t>system </a:t>
            </a:r>
            <a:r>
              <a:rPr lang="en-US" dirty="0"/>
              <a:t>that facilitates the processes of </a:t>
            </a:r>
            <a:endParaRPr lang="en-US" dirty="0" smtClean="0"/>
          </a:p>
          <a:p>
            <a:pPr lvl="1"/>
            <a:r>
              <a:rPr lang="en-US" dirty="0" smtClean="0"/>
              <a:t>defining</a:t>
            </a:r>
          </a:p>
          <a:p>
            <a:pPr lvl="1"/>
            <a:r>
              <a:rPr lang="en-US" dirty="0" smtClean="0"/>
              <a:t>constructing</a:t>
            </a:r>
          </a:p>
          <a:p>
            <a:pPr lvl="1"/>
            <a:r>
              <a:rPr lang="en-US" dirty="0" smtClean="0"/>
              <a:t>manipulating</a:t>
            </a:r>
            <a:r>
              <a:rPr lang="en-US" dirty="0"/>
              <a:t>, and </a:t>
            </a:r>
            <a:endParaRPr lang="en-US" dirty="0" smtClean="0"/>
          </a:p>
          <a:p>
            <a:pPr lvl="1"/>
            <a:r>
              <a:rPr lang="en-US" dirty="0" smtClean="0"/>
              <a:t>sharing </a:t>
            </a:r>
          </a:p>
          <a:p>
            <a:pPr marL="290513" indent="0">
              <a:buNone/>
            </a:pPr>
            <a:r>
              <a:rPr lang="en-US" dirty="0" smtClean="0"/>
              <a:t>databases </a:t>
            </a:r>
            <a:r>
              <a:rPr lang="en-US" dirty="0"/>
              <a:t>among various users and </a:t>
            </a:r>
            <a:r>
              <a:rPr lang="en-US" dirty="0" smtClean="0"/>
              <a:t>applications, allowing </a:t>
            </a:r>
            <a:r>
              <a:rPr lang="en-US" dirty="0"/>
              <a:t>data to persist over long periods of time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CS 564 (Fall'17)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7DF46-B252-0B48-BFC9-2E2FD236D764}" type="slidenum">
              <a:rPr lang="en-US" smtClean="0"/>
              <a:t>8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052084" y="3031798"/>
            <a:ext cx="5039832" cy="1938992"/>
          </a:xfrm>
          <a:prstGeom prst="rect">
            <a:avLst/>
          </a:prstGeom>
          <a:solidFill>
            <a:srgbClr val="ED7D31">
              <a:lumMod val="20000"/>
              <a:lumOff val="80000"/>
            </a:srgb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4000" kern="0" dirty="0">
                <a:solidFill>
                  <a:prstClr val="black"/>
                </a:solidFill>
                <a:latin typeface="Linux Libertine" charset="0"/>
                <a:ea typeface="Linux Libertine" charset="0"/>
                <a:cs typeface="Linux Libertine" charset="0"/>
              </a:rPr>
              <a:t>Factors out </a:t>
            </a:r>
          </a:p>
          <a:p>
            <a:pPr algn="ctr">
              <a:defRPr/>
            </a:pPr>
            <a:r>
              <a:rPr lang="en-US" sz="4000" kern="0" dirty="0">
                <a:solidFill>
                  <a:prstClr val="black"/>
                </a:solidFill>
                <a:latin typeface="Linux Libertine" charset="0"/>
                <a:ea typeface="Linux Libertine" charset="0"/>
                <a:cs typeface="Linux Libertine" charset="0"/>
              </a:rPr>
              <a:t>common computations</a:t>
            </a:r>
          </a:p>
          <a:p>
            <a:pPr algn="ctr">
              <a:defRPr/>
            </a:pPr>
            <a:r>
              <a:rPr lang="en-US" sz="4000" kern="0" dirty="0">
                <a:solidFill>
                  <a:prstClr val="black"/>
                </a:solidFill>
                <a:latin typeface="Linux Libertine" charset="0"/>
                <a:ea typeface="Linux Libertine" charset="0"/>
                <a:cs typeface="Linux Libertine" charset="0"/>
              </a:rPr>
              <a:t>on data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 rot="16200000">
            <a:off x="-2295335" y="3736126"/>
            <a:ext cx="5167491" cy="4380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Linux Libertine" charset="0"/>
                <a:ea typeface="Linux Libertine" charset="0"/>
                <a:cs typeface="Linux Libertine" charset="0"/>
              </a:defRPr>
            </a:lvl1pPr>
          </a:lstStyle>
          <a:p>
            <a:r>
              <a:rPr lang="en-US" sz="2400" dirty="0"/>
              <a:t>Database Management Systems</a:t>
            </a:r>
          </a:p>
        </p:txBody>
      </p:sp>
    </p:spTree>
    <p:extLst>
      <p:ext uri="{BB962C8B-B14F-4D97-AF65-F5344CB8AC3E}">
        <p14:creationId xmlns:p14="http://schemas.microsoft.com/office/powerpoint/2010/main" val="1652973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3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6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9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1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2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4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5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7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8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0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1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CS 564 (Fall'17)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7DF46-B252-0B48-BFC9-2E2FD236D764}" type="slidenum">
              <a:rPr lang="en-US" smtClean="0"/>
              <a:t>9</a:t>
            </a:fld>
            <a:endParaRPr lang="en-US" dirty="0"/>
          </a:p>
        </p:txBody>
      </p:sp>
      <p:sp>
        <p:nvSpPr>
          <p:cNvPr id="6" name="TextBox 4"/>
          <p:cNvSpPr txBox="1">
            <a:spLocks noChangeArrowheads="1"/>
          </p:cNvSpPr>
          <p:nvPr/>
        </p:nvSpPr>
        <p:spPr bwMode="auto">
          <a:xfrm>
            <a:off x="1123206" y="1317313"/>
            <a:ext cx="463139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>
              <a:buFontTx/>
              <a:buNone/>
            </a:pPr>
            <a:r>
              <a:rPr lang="en-US" altLang="en-US" sz="2800" dirty="0">
                <a:latin typeface="Linux Libertine" charset="0"/>
                <a:ea typeface="Linux Libertine" charset="0"/>
                <a:cs typeface="Linux Libertine" charset="0"/>
              </a:rPr>
              <a:t>Database M</a:t>
            </a:r>
            <a:r>
              <a:rPr lang="en-US" altLang="en-US" sz="2800" dirty="0">
                <a:latin typeface="Linux Libertine" charset="0"/>
                <a:ea typeface="Linux Libertine" charset="0"/>
                <a:cs typeface="Linux Libertine" charset="0"/>
              </a:rPr>
              <a:t>anagement System</a:t>
            </a:r>
            <a:endParaRPr lang="en-US" altLang="en-US" sz="2800" dirty="0">
              <a:latin typeface="Linux Libertine" charset="0"/>
              <a:ea typeface="Linux Libertine" charset="0"/>
              <a:cs typeface="Linux Libertine" charset="0"/>
            </a:endParaRPr>
          </a:p>
        </p:txBody>
      </p:sp>
      <p:sp>
        <p:nvSpPr>
          <p:cNvPr id="7" name="Oval 5"/>
          <p:cNvSpPr>
            <a:spLocks noChangeArrowheads="1"/>
          </p:cNvSpPr>
          <p:nvPr/>
        </p:nvSpPr>
        <p:spPr bwMode="auto">
          <a:xfrm>
            <a:off x="1799078" y="1976530"/>
            <a:ext cx="3262020" cy="2818753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1"/>
            </a:solidFill>
            <a:round/>
            <a:headEnd/>
            <a:tailEnd/>
          </a:ln>
        </p:spPr>
        <p:txBody>
          <a:bodyPr wrap="square">
            <a:no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endParaRPr lang="en-US" altLang="en-US"/>
          </a:p>
        </p:txBody>
      </p:sp>
      <p:sp>
        <p:nvSpPr>
          <p:cNvPr id="8" name="TextBox 6"/>
          <p:cNvSpPr txBox="1">
            <a:spLocks noChangeArrowheads="1"/>
          </p:cNvSpPr>
          <p:nvPr/>
        </p:nvSpPr>
        <p:spPr bwMode="auto">
          <a:xfrm>
            <a:off x="2209381" y="2171151"/>
            <a:ext cx="80182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>
              <a:buFontTx/>
              <a:buNone/>
            </a:pPr>
            <a:r>
              <a:rPr lang="en-US" altLang="en-US" dirty="0">
                <a:latin typeface="Linux Libertine" charset="0"/>
                <a:ea typeface="Linux Libertine" charset="0"/>
                <a:cs typeface="Linux Libertine" charset="0"/>
              </a:rPr>
              <a:t>DB 2</a:t>
            </a:r>
          </a:p>
        </p:txBody>
      </p:sp>
      <p:sp>
        <p:nvSpPr>
          <p:cNvPr id="10" name="TextBox 8"/>
          <p:cNvSpPr txBox="1">
            <a:spLocks noChangeArrowheads="1"/>
          </p:cNvSpPr>
          <p:nvPr/>
        </p:nvSpPr>
        <p:spPr bwMode="auto">
          <a:xfrm>
            <a:off x="3057225" y="3262380"/>
            <a:ext cx="80182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>
              <a:buFontTx/>
              <a:buNone/>
            </a:pPr>
            <a:r>
              <a:rPr lang="en-US" altLang="en-US" dirty="0">
                <a:latin typeface="Linux Libertine" charset="0"/>
                <a:ea typeface="Linux Libertine" charset="0"/>
                <a:cs typeface="Linux Libertine" charset="0"/>
              </a:rPr>
              <a:t>DB 3</a:t>
            </a:r>
          </a:p>
        </p:txBody>
      </p:sp>
      <p:sp>
        <p:nvSpPr>
          <p:cNvPr id="12" name="TextBox 10"/>
          <p:cNvSpPr txBox="1">
            <a:spLocks noChangeArrowheads="1"/>
          </p:cNvSpPr>
          <p:nvPr/>
        </p:nvSpPr>
        <p:spPr bwMode="auto">
          <a:xfrm>
            <a:off x="3796454" y="2191143"/>
            <a:ext cx="80182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>
              <a:buFontTx/>
              <a:buNone/>
            </a:pPr>
            <a:r>
              <a:rPr lang="en-US" altLang="en-US">
                <a:latin typeface="Linux Libertine" charset="0"/>
                <a:ea typeface="Linux Libertine" charset="0"/>
                <a:cs typeface="Linux Libertine" charset="0"/>
              </a:rPr>
              <a:t>DB 1</a:t>
            </a:r>
          </a:p>
        </p:txBody>
      </p:sp>
      <p:sp>
        <p:nvSpPr>
          <p:cNvPr id="13" name="Flowchart: Magnetic Disk 11"/>
          <p:cNvSpPr>
            <a:spLocks noChangeArrowheads="1"/>
          </p:cNvSpPr>
          <p:nvPr/>
        </p:nvSpPr>
        <p:spPr bwMode="auto">
          <a:xfrm>
            <a:off x="3928364" y="2640196"/>
            <a:ext cx="556917" cy="761407"/>
          </a:xfrm>
          <a:prstGeom prst="flowChartMagneticDisk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square">
            <a:no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endParaRPr lang="en-US" altLang="en-US"/>
          </a:p>
        </p:txBody>
      </p:sp>
      <p:sp>
        <p:nvSpPr>
          <p:cNvPr id="14" name="TextBox 12"/>
          <p:cNvSpPr txBox="1">
            <a:spLocks noChangeArrowheads="1"/>
          </p:cNvSpPr>
          <p:nvPr/>
        </p:nvSpPr>
        <p:spPr bwMode="auto">
          <a:xfrm>
            <a:off x="6012925" y="2026599"/>
            <a:ext cx="938077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>
              <a:buFontTx/>
              <a:buNone/>
            </a:pPr>
            <a:r>
              <a:rPr lang="en-US" altLang="en-US" dirty="0">
                <a:latin typeface="Linux Libertine" charset="0"/>
                <a:ea typeface="Linux Libertine" charset="0"/>
                <a:cs typeface="Linux Libertine" charset="0"/>
              </a:rPr>
              <a:t>App 1</a:t>
            </a:r>
          </a:p>
          <a:p>
            <a:pPr algn="ctr">
              <a:buFontTx/>
              <a:buNone/>
            </a:pPr>
            <a:r>
              <a:rPr lang="en-US" altLang="en-US" dirty="0">
                <a:latin typeface="Linux Libertine" charset="0"/>
                <a:ea typeface="Linux Libertine" charset="0"/>
                <a:cs typeface="Linux Libertine" charset="0"/>
              </a:rPr>
              <a:t>(web)</a:t>
            </a:r>
            <a:endParaRPr lang="en-US" altLang="en-US" dirty="0">
              <a:latin typeface="Linux Libertine" charset="0"/>
              <a:ea typeface="Linux Libertine" charset="0"/>
              <a:cs typeface="Linux Libertine" charset="0"/>
            </a:endParaRPr>
          </a:p>
        </p:txBody>
      </p:sp>
      <p:sp>
        <p:nvSpPr>
          <p:cNvPr id="15" name="TextBox 13"/>
          <p:cNvSpPr txBox="1">
            <a:spLocks noChangeArrowheads="1"/>
          </p:cNvSpPr>
          <p:nvPr/>
        </p:nvSpPr>
        <p:spPr bwMode="auto">
          <a:xfrm>
            <a:off x="6073040" y="3083580"/>
            <a:ext cx="1221809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>
              <a:buFontTx/>
              <a:buNone/>
            </a:pPr>
            <a:r>
              <a:rPr lang="en-US" altLang="en-US" dirty="0">
                <a:latin typeface="Linux Libertine" charset="0"/>
                <a:ea typeface="Linux Libertine" charset="0"/>
                <a:cs typeface="Linux Libertine" charset="0"/>
              </a:rPr>
              <a:t>App 2</a:t>
            </a:r>
            <a:endParaRPr lang="en-US" altLang="en-US" dirty="0">
              <a:latin typeface="Linux Libertine" charset="0"/>
              <a:ea typeface="Linux Libertine" charset="0"/>
              <a:cs typeface="Linux Libertine" charset="0"/>
            </a:endParaRPr>
          </a:p>
          <a:p>
            <a:pPr algn="ctr">
              <a:buFontTx/>
              <a:buNone/>
            </a:pPr>
            <a:r>
              <a:rPr lang="en-US" altLang="en-US" dirty="0">
                <a:latin typeface="Linux Libertine" charset="0"/>
                <a:ea typeface="Linux Libertine" charset="0"/>
                <a:cs typeface="Linux Libertine" charset="0"/>
              </a:rPr>
              <a:t>(mobile)</a:t>
            </a:r>
            <a:endParaRPr lang="en-US" altLang="en-US" dirty="0">
              <a:latin typeface="Linux Libertine" charset="0"/>
              <a:ea typeface="Linux Libertine" charset="0"/>
              <a:cs typeface="Linux Libertine" charset="0"/>
            </a:endParaRPr>
          </a:p>
        </p:txBody>
      </p:sp>
      <p:cxnSp>
        <p:nvCxnSpPr>
          <p:cNvPr id="16" name="Straight Arrow Connector 15"/>
          <p:cNvCxnSpPr>
            <a:cxnSpLocks noChangeShapeType="1"/>
          </p:cNvCxnSpPr>
          <p:nvPr/>
        </p:nvCxnSpPr>
        <p:spPr bwMode="auto">
          <a:xfrm flipV="1">
            <a:off x="4582633" y="2541184"/>
            <a:ext cx="1414130" cy="29771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stealth" w="lg" len="lg"/>
            <a:tailEnd type="stealth" w="lg" len="lg"/>
          </a:ln>
        </p:spPr>
      </p:cxnSp>
      <p:pic>
        <p:nvPicPr>
          <p:cNvPr id="18" name="Picture 71" descr="j007862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371711" y="2513900"/>
            <a:ext cx="336550" cy="687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72" descr="j007862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371711" y="1751900"/>
            <a:ext cx="336550" cy="687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73" descr="j007862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294847" y="3629081"/>
            <a:ext cx="336550" cy="687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78" descr="j007862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917686" y="2307525"/>
            <a:ext cx="336550" cy="687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5" name="Straight Arrow Connector 24"/>
          <p:cNvCxnSpPr>
            <a:cxnSpLocks noChangeShapeType="1"/>
          </p:cNvCxnSpPr>
          <p:nvPr/>
        </p:nvCxnSpPr>
        <p:spPr bwMode="auto">
          <a:xfrm>
            <a:off x="4611025" y="3075419"/>
            <a:ext cx="1375107" cy="3270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stealth" w="lg" len="lg"/>
            <a:tailEnd type="stealth" w="lg" len="lg"/>
          </a:ln>
        </p:spPr>
      </p:cxnSp>
      <p:sp>
        <p:nvSpPr>
          <p:cNvPr id="29" name="TextBox 13"/>
          <p:cNvSpPr txBox="1">
            <a:spLocks noChangeArrowheads="1"/>
          </p:cNvSpPr>
          <p:nvPr/>
        </p:nvSpPr>
        <p:spPr bwMode="auto">
          <a:xfrm>
            <a:off x="6196406" y="3887368"/>
            <a:ext cx="938077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>
              <a:buFontTx/>
              <a:buNone/>
            </a:pPr>
            <a:r>
              <a:rPr lang="en-US" altLang="en-US" dirty="0">
                <a:latin typeface="Linux Libertine" charset="0"/>
                <a:ea typeface="Linux Libertine" charset="0"/>
                <a:cs typeface="Linux Libertine" charset="0"/>
              </a:rPr>
              <a:t>App </a:t>
            </a:r>
            <a:r>
              <a:rPr lang="en-US" altLang="en-US" dirty="0">
                <a:latin typeface="Linux Libertine" charset="0"/>
                <a:ea typeface="Linux Libertine" charset="0"/>
                <a:cs typeface="Linux Libertine" charset="0"/>
              </a:rPr>
              <a:t>3</a:t>
            </a:r>
          </a:p>
          <a:p>
            <a:pPr algn="ctr">
              <a:buFontTx/>
              <a:buNone/>
            </a:pPr>
            <a:r>
              <a:rPr lang="en-US" altLang="en-US" dirty="0">
                <a:latin typeface="Linux Libertine" charset="0"/>
                <a:ea typeface="Linux Libertine" charset="0"/>
                <a:cs typeface="Linux Libertine" charset="0"/>
              </a:rPr>
              <a:t>(PC)</a:t>
            </a:r>
            <a:endParaRPr lang="en-US" altLang="en-US" dirty="0">
              <a:latin typeface="Linux Libertine" charset="0"/>
              <a:ea typeface="Linux Libertine" charset="0"/>
              <a:cs typeface="Linux Libertine" charset="0"/>
            </a:endParaRPr>
          </a:p>
        </p:txBody>
      </p:sp>
      <p:cxnSp>
        <p:nvCxnSpPr>
          <p:cNvPr id="30" name="Straight Arrow Connector 29"/>
          <p:cNvCxnSpPr>
            <a:cxnSpLocks noChangeShapeType="1"/>
            <a:endCxn id="29" idx="1"/>
          </p:cNvCxnSpPr>
          <p:nvPr/>
        </p:nvCxnSpPr>
        <p:spPr bwMode="auto">
          <a:xfrm>
            <a:off x="3948852" y="3972775"/>
            <a:ext cx="2247552" cy="33009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stealth" w="lg" len="lg"/>
            <a:tailEnd type="stealth" w="lg" len="lg"/>
          </a:ln>
        </p:spPr>
      </p:cxnSp>
      <p:sp>
        <p:nvSpPr>
          <p:cNvPr id="22" name="Flowchart: Magnetic Disk 11"/>
          <p:cNvSpPr>
            <a:spLocks noChangeArrowheads="1"/>
          </p:cNvSpPr>
          <p:nvPr/>
        </p:nvSpPr>
        <p:spPr bwMode="auto">
          <a:xfrm>
            <a:off x="2251238" y="2651943"/>
            <a:ext cx="556917" cy="761407"/>
          </a:xfrm>
          <a:prstGeom prst="flowChartMagneticDisk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square">
            <a:no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endParaRPr lang="en-US" altLang="en-US"/>
          </a:p>
        </p:txBody>
      </p:sp>
      <p:sp>
        <p:nvSpPr>
          <p:cNvPr id="23" name="Flowchart: Magnetic Disk 11"/>
          <p:cNvSpPr>
            <a:spLocks noChangeArrowheads="1"/>
          </p:cNvSpPr>
          <p:nvPr/>
        </p:nvSpPr>
        <p:spPr bwMode="auto">
          <a:xfrm>
            <a:off x="3179677" y="3724045"/>
            <a:ext cx="556917" cy="761407"/>
          </a:xfrm>
          <a:prstGeom prst="flowChartMagneticDisk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square">
            <a:no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36515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4by3Default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4by3DefaultTheme" id="{4299E47F-D33E-EE4C-93FC-976C353851B5}" vid="{4E4F9757-9592-D941-AB02-46F4787DDE4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26396</TotalTime>
  <Words>2163</Words>
  <Application>Microsoft Macintosh PowerPoint</Application>
  <PresentationFormat>On-screen Show (4:3)</PresentationFormat>
  <Paragraphs>517</Paragraphs>
  <Slides>43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9" baseType="lpstr">
      <vt:lpstr>Calibri</vt:lpstr>
      <vt:lpstr>Cambria</vt:lpstr>
      <vt:lpstr>Linux Libertine</vt:lpstr>
      <vt:lpstr>Times New Roman</vt:lpstr>
      <vt:lpstr>Arial</vt:lpstr>
      <vt:lpstr>4by3DefaultTheme</vt:lpstr>
      <vt:lpstr>Database Management Systems (CS 564)</vt:lpstr>
      <vt:lpstr>Introduction</vt:lpstr>
      <vt:lpstr>What is Data?</vt:lpstr>
      <vt:lpstr>Data is Important!</vt:lpstr>
      <vt:lpstr>Data is Important!</vt:lpstr>
      <vt:lpstr>Database</vt:lpstr>
      <vt:lpstr>Sample Database</vt:lpstr>
      <vt:lpstr>Database Management System (DBMS)</vt:lpstr>
      <vt:lpstr>PowerPoint Presentation</vt:lpstr>
      <vt:lpstr>Examples of DBMSs</vt:lpstr>
      <vt:lpstr>PowerPoint Presentation</vt:lpstr>
      <vt:lpstr>Relational Database Management Systems (RDBMSs)</vt:lpstr>
      <vt:lpstr>This Class</vt:lpstr>
      <vt:lpstr>Course Logistics</vt:lpstr>
      <vt:lpstr>Course Prerequisites</vt:lpstr>
      <vt:lpstr>Course Format</vt:lpstr>
      <vt:lpstr>Course Staff</vt:lpstr>
      <vt:lpstr>About Me</vt:lpstr>
      <vt:lpstr>PowerPoint Presentation</vt:lpstr>
      <vt:lpstr>Textbook</vt:lpstr>
      <vt:lpstr>Grading</vt:lpstr>
      <vt:lpstr>Exams</vt:lpstr>
      <vt:lpstr>Communication</vt:lpstr>
      <vt:lpstr>Communication (Cont.)</vt:lpstr>
      <vt:lpstr>Policy on Asking Questions</vt:lpstr>
      <vt:lpstr>Code of Academic Conduct</vt:lpstr>
      <vt:lpstr>Course Overview</vt:lpstr>
      <vt:lpstr>Why Databases?</vt:lpstr>
      <vt:lpstr>Why Databases? (Cont.)</vt:lpstr>
      <vt:lpstr>What Can a DBMS Do? (Abbr.)</vt:lpstr>
      <vt:lpstr>Storage Management</vt:lpstr>
      <vt:lpstr>How to Describe Data</vt:lpstr>
      <vt:lpstr>Example of a Relational Schema</vt:lpstr>
      <vt:lpstr>Schema Management</vt:lpstr>
      <vt:lpstr>Data Independence</vt:lpstr>
      <vt:lpstr>Query and Update Data</vt:lpstr>
      <vt:lpstr>Query Processor</vt:lpstr>
      <vt:lpstr>Concurrency Control</vt:lpstr>
      <vt:lpstr>Crash Recovery</vt:lpstr>
      <vt:lpstr>DBMSs Rock!</vt:lpstr>
      <vt:lpstr>Who is Involved?</vt:lpstr>
      <vt:lpstr>Recommended Read</vt:lpstr>
      <vt:lpstr>Entity-Relationship Model for  Conceptual Design </vt:lpstr>
    </vt:vector>
  </TitlesOfParts>
  <Company/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Adel Ardalan</dc:creator>
  <cp:lastModifiedBy>Adel Ardalan</cp:lastModifiedBy>
  <cp:revision>252</cp:revision>
  <dcterms:created xsi:type="dcterms:W3CDTF">2017-08-17T19:27:17Z</dcterms:created>
  <dcterms:modified xsi:type="dcterms:W3CDTF">2017-09-06T18:00:10Z</dcterms:modified>
</cp:coreProperties>
</file>